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6858000" cy="9906000" type="A4"/>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81A0455-DC53-1542-53C1-9DCA7C4CD297}" name="Wytske de Boer" initials="WdB" userId="S::wytske.de.boer@hansgrohe.nl::21e98beb-db91-4c47-bcb3-dee09b754006" providerId="AD"/>
  <p188:author id="{A6B38297-C308-8A2B-878E-949CFC890DF1}" name="Francine Hamersma" initials="FH" userId="S::Francine.Hamersma@hansgrohe.nl::f179733f-ae12-4488-a02d-d07396ec0b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ytske de  Boer" initials="WdB" lastIdx="27" clrIdx="0">
    <p:extLst>
      <p:ext uri="{19B8F6BF-5375-455C-9EA6-DF929625EA0E}">
        <p15:presenceInfo xmlns:p15="http://schemas.microsoft.com/office/powerpoint/2012/main" userId="S::wytske.de.boer@hansgrohe.nl::21e98beb-db91-4c47-bcb3-dee09b754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5220" autoAdjust="0"/>
  </p:normalViewPr>
  <p:slideViewPr>
    <p:cSldViewPr>
      <p:cViewPr varScale="1">
        <p:scale>
          <a:sx n="79" d="100"/>
          <a:sy n="79" d="100"/>
        </p:scale>
        <p:origin x="3024"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nl-NL"/>
              <a:t>Klik om de stijl te bewerken</a:t>
            </a:r>
          </a:p>
        </p:txBody>
      </p:sp>
      <p:sp>
        <p:nvSpPr>
          <p:cNvPr id="3" name="Ond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6A33277C-88E9-485A-B735-8FEB8BFA6F80}" type="datetimeFigureOut">
              <a:rPr lang="nl-NL" smtClean="0"/>
              <a:t>19-9-2023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183316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A33277C-88E9-485A-B735-8FEB8BFA6F80}" type="datetimeFigureOut">
              <a:rPr lang="nl-NL" smtClean="0"/>
              <a:t>19-9-2023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2901211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4972050" y="396700"/>
            <a:ext cx="1543050" cy="8452203"/>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342900" y="396700"/>
            <a:ext cx="4514850" cy="845220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A33277C-88E9-485A-B735-8FEB8BFA6F80}" type="datetimeFigureOut">
              <a:rPr lang="nl-NL" smtClean="0"/>
              <a:t>19-9-2023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205618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6A33277C-88E9-485A-B735-8FEB8BFA6F80}" type="datetimeFigureOut">
              <a:rPr lang="nl-NL" smtClean="0"/>
              <a:t>19-9-2023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136610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A33277C-88E9-485A-B735-8FEB8BFA6F80}" type="datetimeFigureOut">
              <a:rPr lang="nl-NL" smtClean="0"/>
              <a:t>19-9-2023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1150862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6A33277C-88E9-485A-B735-8FEB8BFA6F80}" type="datetimeFigureOut">
              <a:rPr lang="nl-NL" smtClean="0"/>
              <a:t>19-9-2023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11053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6A33277C-88E9-485A-B735-8FEB8BFA6F80}" type="datetimeFigureOut">
              <a:rPr lang="nl-NL" smtClean="0"/>
              <a:t>19-9-2023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263544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6A33277C-88E9-485A-B735-8FEB8BFA6F80}" type="datetimeFigureOut">
              <a:rPr lang="nl-NL" smtClean="0"/>
              <a:t>19-9-2023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42206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A33277C-88E9-485A-B735-8FEB8BFA6F80}" type="datetimeFigureOut">
              <a:rPr lang="nl-NL" smtClean="0"/>
              <a:t>19-9-2023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149640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A33277C-88E9-485A-B735-8FEB8BFA6F80}" type="datetimeFigureOut">
              <a:rPr lang="nl-NL" smtClean="0"/>
              <a:t>19-9-2023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17227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A33277C-88E9-485A-B735-8FEB8BFA6F80}" type="datetimeFigureOut">
              <a:rPr lang="nl-NL" smtClean="0"/>
              <a:t>19-9-2023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F0E46DB-55B4-4D64-A509-FF19D6F38661}" type="slidenum">
              <a:rPr lang="nl-NL" smtClean="0"/>
              <a:t>‹nr.›</a:t>
            </a:fld>
            <a:endParaRPr lang="nl-NL"/>
          </a:p>
        </p:txBody>
      </p:sp>
    </p:spTree>
    <p:extLst>
      <p:ext uri="{BB962C8B-B14F-4D97-AF65-F5344CB8AC3E}">
        <p14:creationId xmlns:p14="http://schemas.microsoft.com/office/powerpoint/2010/main" val="491614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6A33277C-88E9-485A-B735-8FEB8BFA6F80}" type="datetimeFigureOut">
              <a:rPr lang="nl-NL" smtClean="0"/>
              <a:t>19-9-2023</a:t>
            </a:fld>
            <a:endParaRPr lang="nl-NL"/>
          </a:p>
        </p:txBody>
      </p:sp>
      <p:sp>
        <p:nvSpPr>
          <p:cNvPr id="5" name="Tijdelijke aanduiding voor voettekst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7F0E46DB-55B4-4D64-A509-FF19D6F38661}" type="slidenum">
              <a:rPr lang="nl-NL" smtClean="0"/>
              <a:t>‹nr.›</a:t>
            </a:fld>
            <a:endParaRPr lang="nl-NL"/>
          </a:p>
        </p:txBody>
      </p:sp>
    </p:spTree>
    <p:extLst>
      <p:ext uri="{BB962C8B-B14F-4D97-AF65-F5344CB8AC3E}">
        <p14:creationId xmlns:p14="http://schemas.microsoft.com/office/powerpoint/2010/main" val="252006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64256" y="2312224"/>
            <a:ext cx="6408712" cy="9571851"/>
          </a:xfrm>
          <a:prstGeom prst="rect">
            <a:avLst/>
          </a:prstGeom>
        </p:spPr>
        <p:txBody>
          <a:bodyPr wrap="square" numCol="2">
            <a:spAutoFit/>
          </a:bodyPr>
          <a:lstStyle/>
          <a:p>
            <a:pPr lvl="1"/>
            <a:r>
              <a:rPr lang="nl-NL" sz="1100" b="1" dirty="0"/>
              <a:t>Artikel 1. Algemeen </a:t>
            </a:r>
            <a:endParaRPr lang="nl-NL" sz="1100" dirty="0"/>
          </a:p>
          <a:p>
            <a:pPr lvl="1"/>
            <a:r>
              <a:rPr lang="nl-NL" sz="1100" dirty="0"/>
              <a:t>Deze voorwaarden zijn van toepassing op de Actie.</a:t>
            </a:r>
          </a:p>
          <a:p>
            <a:pPr marL="628650" lvl="1" indent="-171450">
              <a:buFont typeface="Arial" panose="020B0604020202020204" pitchFamily="34" charset="0"/>
              <a:buChar char="•"/>
            </a:pPr>
            <a:r>
              <a:rPr lang="nl-NL" sz="1100" dirty="0"/>
              <a:t>Aan de Actie kan alleen tijdens de beurs in 2023 worden meegedaan. </a:t>
            </a:r>
          </a:p>
          <a:p>
            <a:pPr marL="628650" lvl="1" indent="-171450">
              <a:buFont typeface="Arial" panose="020B0604020202020204" pitchFamily="34" charset="0"/>
              <a:buChar char="•"/>
            </a:pPr>
            <a:r>
              <a:rPr lang="nl-NL" sz="1100" dirty="0"/>
              <a:t>Deelname aan de Actie is gratis. </a:t>
            </a:r>
          </a:p>
          <a:p>
            <a:pPr marL="628650" lvl="1" indent="-171450">
              <a:buFont typeface="Arial" panose="020B0604020202020204" pitchFamily="34" charset="0"/>
              <a:buChar char="•"/>
            </a:pPr>
            <a:r>
              <a:rPr lang="nl-NL" sz="1100" dirty="0"/>
              <a:t>Deelname is uitgesloten voor medewerkers van Hansgrohe B.V. </a:t>
            </a:r>
          </a:p>
          <a:p>
            <a:pPr marL="628650" lvl="1" indent="-171450">
              <a:buFont typeface="Arial" panose="020B0604020202020204" pitchFamily="34" charset="0"/>
              <a:buChar char="•"/>
            </a:pPr>
            <a:r>
              <a:rPr lang="nl-NL" sz="1100" dirty="0"/>
              <a:t>De Organisator is te allen tijde gerechtigd zonder voorafgaande kennisgeving de voorwaarden van de Actie te wijzigen, op te schorten of te beëindigen, zonder op enige wijze tot schadevergoeding gehouden te zijn jegens de deelnemers. Een eventuele herziene versie van de voorwaarden zal op de website www.hansgrohe.nl worden geplaatst. </a:t>
            </a:r>
          </a:p>
          <a:p>
            <a:pPr marL="628650" lvl="1" indent="-171450">
              <a:buFont typeface="Arial" panose="020B0604020202020204" pitchFamily="34" charset="0"/>
              <a:buChar char="•"/>
            </a:pPr>
            <a:r>
              <a:rPr lang="nl-NL" sz="1100" dirty="0">
                <a:effectLst/>
              </a:rPr>
              <a:t>Hansgrohe Nederland behoudt zich ook het recht voor om de Actie te annuleren als zich omstandigheden voordoen die buiten zijn macht liggen.</a:t>
            </a:r>
            <a:endParaRPr lang="nl-NL" sz="1100" dirty="0"/>
          </a:p>
          <a:p>
            <a:pPr marL="628650" lvl="1" indent="-171450">
              <a:buFont typeface="Arial" panose="020B0604020202020204" pitchFamily="34" charset="0"/>
              <a:buChar char="•"/>
            </a:pPr>
            <a:r>
              <a:rPr lang="nl-NL" sz="1100" dirty="0"/>
              <a:t>De Organisator is niet aansprakelijk voor eventuele typ-, druk-, of zetfouten. Aan de voorwaarden kunnen geen rechten worden ontleend.</a:t>
            </a:r>
          </a:p>
          <a:p>
            <a:pPr lvl="1"/>
            <a:endParaRPr lang="nl-NL" sz="1100" dirty="0"/>
          </a:p>
          <a:p>
            <a:pPr lvl="1"/>
            <a:r>
              <a:rPr lang="nl-NL" sz="1100" b="1" dirty="0"/>
              <a:t>Artikel 2.  Deelname </a:t>
            </a:r>
          </a:p>
          <a:p>
            <a:pPr marL="628650" lvl="1" indent="-171450">
              <a:buFont typeface="Arial" panose="020B0604020202020204" pitchFamily="34" charset="0"/>
              <a:buChar char="•"/>
            </a:pPr>
            <a:r>
              <a:rPr lang="nl-NL" sz="1100" dirty="0"/>
              <a:t>Deelname aan de Actie omvat het volgende: iedereen die zich tijdens de beurs aanmeldt voor de hansgrohe nieuwsbrief maakt kans op de onderstaande prijs:</a:t>
            </a:r>
          </a:p>
          <a:p>
            <a:pPr marL="628650" lvl="1" indent="-171450">
              <a:buFontTx/>
              <a:buChar char="-"/>
            </a:pPr>
            <a:r>
              <a:rPr lang="nl-NL" sz="1100" dirty="0"/>
              <a:t>1x hansgrohe e-bikes t.w.v. +/- 2.999,- per stuk o.b.v. </a:t>
            </a:r>
            <a:r>
              <a:rPr lang="nl-NL" sz="1100"/>
              <a:t>verkoopadviesprijs.</a:t>
            </a:r>
            <a:endParaRPr lang="nl-NL" sz="1100" dirty="0"/>
          </a:p>
          <a:p>
            <a:pPr marL="628650" lvl="1" indent="-171450">
              <a:buFont typeface="Arial" panose="020B0604020202020204" pitchFamily="34" charset="0"/>
              <a:buChar char="•"/>
            </a:pPr>
            <a:r>
              <a:rPr lang="nl-NL" sz="1100" dirty="0"/>
              <a:t>Hansgrohe Nederland neemt de kansspelbelasting voor haar rekening.</a:t>
            </a:r>
          </a:p>
          <a:p>
            <a:pPr marL="628650" lvl="1" indent="-171450">
              <a:buFont typeface="Arial" panose="020B0604020202020204" pitchFamily="34" charset="0"/>
              <a:buChar char="•"/>
            </a:pPr>
            <a:r>
              <a:rPr lang="nl-NL" sz="1100" dirty="0">
                <a:effectLst/>
              </a:rPr>
              <a:t>De promotor verwittigt de winnaars wanneer en waar de prijs kan worden afgehaald of wordt afgeleverd.</a:t>
            </a:r>
            <a:endParaRPr lang="nl-NL" sz="1100" dirty="0"/>
          </a:p>
          <a:p>
            <a:pPr marL="628650" lvl="1" indent="-171450">
              <a:buFont typeface="Arial" panose="020B0604020202020204" pitchFamily="34" charset="0"/>
              <a:buChar char="•"/>
            </a:pPr>
            <a:r>
              <a:rPr lang="nl-NL" sz="1100" dirty="0"/>
              <a:t>De overdracht van de e-bike wordt samen met de winnaar kortgesloten. </a:t>
            </a:r>
          </a:p>
          <a:p>
            <a:pPr marL="628650" lvl="1" indent="-171450">
              <a:buFont typeface="Arial" panose="020B0604020202020204" pitchFamily="34" charset="0"/>
              <a:buChar char="•"/>
            </a:pPr>
            <a:r>
              <a:rPr lang="nl-NL" sz="1100" dirty="0"/>
              <a:t>De winnaar kan er voor kiezen om tegen meerprijs voor eigen rekening de e-bike verder te voorzien van accessoires etc.</a:t>
            </a:r>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endParaRPr lang="nl-NL" sz="1100" dirty="0"/>
          </a:p>
          <a:p>
            <a:pPr marL="628650" lvl="1" indent="-171450">
              <a:buFont typeface="Arial" panose="020B0604020202020204" pitchFamily="34" charset="0"/>
              <a:buChar char="•"/>
            </a:pPr>
            <a:r>
              <a:rPr lang="nl-NL" sz="1100" dirty="0"/>
              <a:t>Hansgrohe is alleen de organisator van deze Actie. Na het in ontvangst nemen van de e-bike gaat alle communicatie over kosten, garanties, complimenten en geschillen via de wederverkoper inclusief zijn geldende verkoop-en garantievoorwaarden. </a:t>
            </a:r>
          </a:p>
          <a:p>
            <a:pPr marL="628650" lvl="1" indent="-171450">
              <a:buFont typeface="Arial" panose="020B0604020202020204" pitchFamily="34" charset="0"/>
              <a:buChar char="•"/>
            </a:pPr>
            <a:r>
              <a:rPr lang="nl-NL" sz="1100" dirty="0"/>
              <a:t>Hansgrohe Nederland is zodoende in geen enkele geval aansprakelijk voor elke vorm van kosten, geschillen etc. voorkomende na de overdracht van de gewonnen prijs.</a:t>
            </a:r>
          </a:p>
          <a:p>
            <a:pPr marL="628650" lvl="1" indent="-171450">
              <a:buFont typeface="Arial" panose="020B0604020202020204" pitchFamily="34" charset="0"/>
              <a:buChar char="•"/>
            </a:pPr>
            <a:r>
              <a:rPr lang="nl-NL" sz="1100" dirty="0"/>
              <a:t>De winnaar krijgt persoonlijk bericht en de te gewonnen prijs staat op naam en is niet overdraagbaar via hansgrohe.</a:t>
            </a:r>
          </a:p>
          <a:p>
            <a:pPr marL="628650" lvl="1" indent="-171450">
              <a:buFont typeface="Arial" panose="020B0604020202020204" pitchFamily="34" charset="0"/>
              <a:buChar char="•"/>
            </a:pPr>
            <a:r>
              <a:rPr lang="nl-NL" sz="1100" dirty="0"/>
              <a:t>De winnaar wordt d.m.v. een willekeurige trekking 31 oktober 2023 bepaald via een externe partij die hiervoor officieel gerechtigd is. </a:t>
            </a:r>
          </a:p>
          <a:p>
            <a:pPr marL="628650" lvl="1" indent="-171450">
              <a:buFont typeface="Arial" panose="020B0604020202020204" pitchFamily="34" charset="0"/>
              <a:buChar char="•"/>
            </a:pPr>
            <a:r>
              <a:rPr lang="nl-NL" sz="1100" dirty="0"/>
              <a:t>Over de uitslag kan niet gecorrespondeerd worden en de gewonnen prijs is niet in contanten uit te keren.</a:t>
            </a:r>
          </a:p>
          <a:p>
            <a:pPr marL="628650" lvl="1" indent="-171450">
              <a:buFont typeface="Arial" panose="020B0604020202020204" pitchFamily="34" charset="0"/>
              <a:buChar char="•"/>
            </a:pPr>
            <a:r>
              <a:rPr lang="nl-NL" sz="1100" dirty="0"/>
              <a:t>De Actie geldt uitsluitend voor particulieren en installateurs.</a:t>
            </a:r>
          </a:p>
          <a:p>
            <a:pPr marL="628650" lvl="1" indent="-171450">
              <a:buFont typeface="Arial" panose="020B0604020202020204" pitchFamily="34" charset="0"/>
              <a:buChar char="•"/>
            </a:pPr>
            <a:r>
              <a:rPr lang="nl-NL" sz="1100" dirty="0"/>
              <a:t>Elke aanvraag die niet compleet of niet geldig is, wordt niet gehonoreerd. </a:t>
            </a:r>
          </a:p>
          <a:p>
            <a:pPr marL="628650" lvl="1" indent="-171450">
              <a:buFont typeface="Arial" panose="020B0604020202020204" pitchFamily="34" charset="0"/>
              <a:buChar char="•"/>
            </a:pPr>
            <a:r>
              <a:rPr lang="nl-NL" sz="1100" dirty="0"/>
              <a:t>De Actie kan en mag gecombineerd worden met andere hansgrohe acties.</a:t>
            </a:r>
          </a:p>
          <a:p>
            <a:pPr lvl="1"/>
            <a:endParaRPr lang="nl-NL" sz="1100" dirty="0"/>
          </a:p>
          <a:p>
            <a:pPr lvl="1"/>
            <a:r>
              <a:rPr lang="nl-NL" sz="1100" b="1" dirty="0"/>
              <a:t>Artikel 3. Persoonsgegevens</a:t>
            </a:r>
            <a:endParaRPr lang="nl-NL" sz="1100" dirty="0"/>
          </a:p>
          <a:p>
            <a:pPr marL="628650" lvl="1" indent="-171450">
              <a:buFont typeface="Arial" panose="020B0604020202020204" pitchFamily="34" charset="0"/>
              <a:buChar char="•"/>
            </a:pPr>
            <a:r>
              <a:rPr lang="nl-NL" sz="1100" dirty="0"/>
              <a:t>Door deelname accepteert de Deelnemer dat zijn/haar persoonsgegevens worden geregistreerd en in het kader van deze Actie worden gebruikt door de Organisator. De Organisator behandelt deze gegevens vertrouwelijk en stelt deze niet ter beschikking aan derden anders dan noodzakelijk in het kader van de Actie. </a:t>
            </a:r>
          </a:p>
          <a:p>
            <a:pPr marL="628650" lvl="1" indent="-171450">
              <a:buFont typeface="Arial" panose="020B0604020202020204" pitchFamily="34" charset="0"/>
              <a:buChar char="•"/>
            </a:pPr>
            <a:r>
              <a:rPr lang="nl-NL" sz="1100" dirty="0">
                <a:effectLst/>
              </a:rPr>
              <a:t>De beslissing van de promotor met betrekking tot alle zaken die te maken hebben met de winactie is definitief en wordt geen correspondentie over gevoerd.</a:t>
            </a:r>
          </a:p>
          <a:p>
            <a:pPr lvl="1"/>
            <a:endParaRPr lang="nl-NL" sz="1100" dirty="0"/>
          </a:p>
        </p:txBody>
      </p:sp>
      <p:sp>
        <p:nvSpPr>
          <p:cNvPr id="5" name="Tekstvak 4"/>
          <p:cNvSpPr txBox="1"/>
          <p:nvPr/>
        </p:nvSpPr>
        <p:spPr>
          <a:xfrm>
            <a:off x="332656" y="870055"/>
            <a:ext cx="6120680" cy="646331"/>
          </a:xfrm>
          <a:prstGeom prst="rect">
            <a:avLst/>
          </a:prstGeom>
          <a:noFill/>
        </p:spPr>
        <p:txBody>
          <a:bodyPr wrap="square" rtlCol="0">
            <a:spAutoFit/>
          </a:bodyPr>
          <a:lstStyle/>
          <a:p>
            <a:pPr algn="ctr"/>
            <a:r>
              <a:rPr lang="nl-NL" b="1" dirty="0"/>
              <a:t>Actievoorwaarden hansgrohe: Maak kans op een e-bike tijdens de beurs 2023</a:t>
            </a:r>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5354" y="416496"/>
            <a:ext cx="2969514" cy="457200"/>
          </a:xfrm>
          <a:prstGeom prst="rect">
            <a:avLst/>
          </a:prstGeom>
        </p:spPr>
      </p:pic>
      <p:sp>
        <p:nvSpPr>
          <p:cNvPr id="2" name="Tekstvak 1"/>
          <p:cNvSpPr txBox="1"/>
          <p:nvPr/>
        </p:nvSpPr>
        <p:spPr>
          <a:xfrm>
            <a:off x="368660" y="1516386"/>
            <a:ext cx="6120680" cy="815608"/>
          </a:xfrm>
          <a:prstGeom prst="rect">
            <a:avLst/>
          </a:prstGeom>
          <a:noFill/>
        </p:spPr>
        <p:txBody>
          <a:bodyPr wrap="square" rtlCol="0">
            <a:spAutoFit/>
          </a:bodyPr>
          <a:lstStyle/>
          <a:p>
            <a:pPr algn="ctr"/>
            <a:r>
              <a:rPr lang="nl-NL" sz="1200" dirty="0"/>
              <a:t>De actie maak kans op een e-bike tijdens de beurs 2023 (verder te noemen “de Actie”)  is een initiatief van Hansgrohe B.V. (hierna “de Organisator” genoemd), </a:t>
            </a:r>
            <a:r>
              <a:rPr lang="nl-NL" sz="1200" dirty="0" err="1"/>
              <a:t>Naritaweg</a:t>
            </a:r>
            <a:r>
              <a:rPr lang="nl-NL" sz="1200" dirty="0"/>
              <a:t> 126, 1043 CA Amsterdam. </a:t>
            </a:r>
          </a:p>
          <a:p>
            <a:endParaRPr lang="nl-NL" sz="1100" dirty="0"/>
          </a:p>
        </p:txBody>
      </p:sp>
    </p:spTree>
    <p:extLst>
      <p:ext uri="{BB962C8B-B14F-4D97-AF65-F5344CB8AC3E}">
        <p14:creationId xmlns:p14="http://schemas.microsoft.com/office/powerpoint/2010/main" val="395101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26368" y="1136576"/>
            <a:ext cx="6405264" cy="3816429"/>
          </a:xfrm>
          <a:prstGeom prst="rect">
            <a:avLst/>
          </a:prstGeom>
        </p:spPr>
        <p:txBody>
          <a:bodyPr wrap="square" numCol="2">
            <a:spAutoFit/>
          </a:bodyPr>
          <a:lstStyle/>
          <a:p>
            <a:pPr lvl="1"/>
            <a:endParaRPr lang="nl-NL" sz="1100" dirty="0"/>
          </a:p>
          <a:p>
            <a:pPr marL="628650" lvl="1" indent="-171450">
              <a:buFont typeface="Arial" panose="020B0604020202020204" pitchFamily="34" charset="0"/>
              <a:buChar char="•"/>
            </a:pPr>
            <a:r>
              <a:rPr lang="nl-NL" sz="1100" dirty="0">
                <a:effectLst/>
              </a:rPr>
              <a:t>voorwaarden is Nederlands recht van toepassing en voor eventuele geschillen zijn uitsluitend de rechtbanken van Nederland bevoegd.</a:t>
            </a:r>
          </a:p>
          <a:p>
            <a:pPr marL="628650" lvl="1" indent="-171450">
              <a:buFont typeface="Arial" panose="020B0604020202020204" pitchFamily="34" charset="0"/>
              <a:buChar char="•"/>
            </a:pPr>
            <a:r>
              <a:rPr lang="nl-NL" sz="1100" dirty="0">
                <a:effectLst/>
              </a:rPr>
              <a:t>De winnaar gaat akkoord met het gebruik van zijn / haar naam en foto in publiciteitsmateriaal, evenals hun deelname. Alle persoonlijke gegevens met betrekking tot de winnaar of andere deelnemers worden uitsluitend gebruikt in overeenstemming met de huidige Nederlandse wetgeving omtrent bescherming persoonsgegevens en zullen niet worden bekendgemaakt aan een derde partij zonder de voorafgaande toestemming van de deelnemer. Ter aanvulling is de Privacy Policy van Hansgrohe van toepassing, zie https://www.hansgrohe.nl/gegevensbescherming </a:t>
            </a:r>
          </a:p>
          <a:p>
            <a:pPr lvl="1"/>
            <a:endParaRPr lang="nl-NL" sz="1100" dirty="0"/>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5354" y="416496"/>
            <a:ext cx="2969514" cy="457200"/>
          </a:xfrm>
          <a:prstGeom prst="rect">
            <a:avLst/>
          </a:prstGeom>
        </p:spPr>
      </p:pic>
    </p:spTree>
    <p:extLst>
      <p:ext uri="{BB962C8B-B14F-4D97-AF65-F5344CB8AC3E}">
        <p14:creationId xmlns:p14="http://schemas.microsoft.com/office/powerpoint/2010/main" val="299414193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BFD3BB75BC004C9E404AD02A94ED99" ma:contentTypeVersion="12" ma:contentTypeDescription="Create a new document." ma:contentTypeScope="" ma:versionID="2a00397e780d797c37059db7db3d5085">
  <xsd:schema xmlns:xsd="http://www.w3.org/2001/XMLSchema" xmlns:xs="http://www.w3.org/2001/XMLSchema" xmlns:p="http://schemas.microsoft.com/office/2006/metadata/properties" xmlns:ns3="61327192-8d8d-485b-a823-e97729fd1b15" xmlns:ns4="686f938b-9d87-4b93-b42c-823a6af3938c" targetNamespace="http://schemas.microsoft.com/office/2006/metadata/properties" ma:root="true" ma:fieldsID="4cea132d014fb7cc451c06336f20baac" ns3:_="" ns4:_="">
    <xsd:import namespace="61327192-8d8d-485b-a823-e97729fd1b15"/>
    <xsd:import namespace="686f938b-9d87-4b93-b42c-823a6af3938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327192-8d8d-485b-a823-e97729fd1b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6f938b-9d87-4b93-b42c-823a6af3938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4FF6A1-9EE3-4A28-92A6-59C696FC7DEF}">
  <ds:schemaRefs>
    <ds:schemaRef ds:uri="http://schemas.microsoft.com/sharepoint/v3/contenttype/forms"/>
  </ds:schemaRefs>
</ds:datastoreItem>
</file>

<file path=customXml/itemProps2.xml><?xml version="1.0" encoding="utf-8"?>
<ds:datastoreItem xmlns:ds="http://schemas.openxmlformats.org/officeDocument/2006/customXml" ds:itemID="{6FEBAFF9-1647-4B60-95A8-367A7AC6E110}">
  <ds:schemaRefs>
    <ds:schemaRef ds:uri="http://schemas.microsoft.com/office/2006/documentManagement/types"/>
    <ds:schemaRef ds:uri="http://purl.org/dc/terms/"/>
    <ds:schemaRef ds:uri="http://schemas.openxmlformats.org/package/2006/metadata/core-properties"/>
    <ds:schemaRef ds:uri="61327192-8d8d-485b-a823-e97729fd1b15"/>
    <ds:schemaRef ds:uri="http://purl.org/dc/dcmitype/"/>
    <ds:schemaRef ds:uri="http://schemas.microsoft.com/office/infopath/2007/PartnerControls"/>
    <ds:schemaRef ds:uri="http://purl.org/dc/elements/1.1/"/>
    <ds:schemaRef ds:uri="http://schemas.microsoft.com/office/2006/metadata/properties"/>
    <ds:schemaRef ds:uri="686f938b-9d87-4b93-b42c-823a6af3938c"/>
    <ds:schemaRef ds:uri="http://www.w3.org/XML/1998/namespace"/>
  </ds:schemaRefs>
</ds:datastoreItem>
</file>

<file path=customXml/itemProps3.xml><?xml version="1.0" encoding="utf-8"?>
<ds:datastoreItem xmlns:ds="http://schemas.openxmlformats.org/officeDocument/2006/customXml" ds:itemID="{16B17A34-A07D-4E0B-A2B5-CB8270C96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327192-8d8d-485b-a823-e97729fd1b15"/>
    <ds:schemaRef ds:uri="686f938b-9d87-4b93-b42c-823a6af393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A4 (210 x 297 mm)</PresentationFormat>
  <Paragraphs>45</Paragraphs>
  <Slides>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vt:i4>
      </vt:variant>
    </vt:vector>
  </HeadingPairs>
  <TitlesOfParts>
    <vt:vector size="5" baseType="lpstr">
      <vt:lpstr>Arial</vt:lpstr>
      <vt:lpstr>Calibri</vt:lpstr>
      <vt:lpstr>Kantoorthema</vt:lpstr>
      <vt:lpstr>PowerPoint-presentatie</vt:lpstr>
      <vt:lpstr>PowerPoint-presentatie</vt:lpstr>
    </vt:vector>
  </TitlesOfParts>
  <Company>Hansgrohe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Boer Wytske</dc:creator>
  <cp:lastModifiedBy>Wytske de Boer</cp:lastModifiedBy>
  <cp:revision>105</cp:revision>
  <dcterms:created xsi:type="dcterms:W3CDTF">2018-09-17T12:09:42Z</dcterms:created>
  <dcterms:modified xsi:type="dcterms:W3CDTF">2023-09-19T14:44:21Z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0x010100EABFD3BB75BC004C9E404AD02A94ED99</vt:lpwstr>
  </property>
</Properties>
</file>