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Lst>
  <p:notesMasterIdLst>
    <p:notesMasterId r:id="rId36"/>
  </p:notesMasterIdLst>
  <p:sldIdLst>
    <p:sldId id="257" r:id="rId3"/>
    <p:sldId id="258" r:id="rId4"/>
    <p:sldId id="291" r:id="rId5"/>
    <p:sldId id="292" r:id="rId6"/>
    <p:sldId id="266" r:id="rId7"/>
    <p:sldId id="267" r:id="rId8"/>
    <p:sldId id="268" r:id="rId9"/>
    <p:sldId id="269" r:id="rId10"/>
    <p:sldId id="270" r:id="rId11"/>
    <p:sldId id="271" r:id="rId12"/>
    <p:sldId id="293" r:id="rId13"/>
    <p:sldId id="272" r:id="rId14"/>
    <p:sldId id="273" r:id="rId15"/>
    <p:sldId id="274" r:id="rId16"/>
    <p:sldId id="275" r:id="rId17"/>
    <p:sldId id="276" r:id="rId18"/>
    <p:sldId id="294" r:id="rId19"/>
    <p:sldId id="277" r:id="rId20"/>
    <p:sldId id="278" r:id="rId21"/>
    <p:sldId id="279" r:id="rId22"/>
    <p:sldId id="295" r:id="rId23"/>
    <p:sldId id="280" r:id="rId24"/>
    <p:sldId id="281" r:id="rId25"/>
    <p:sldId id="298" r:id="rId26"/>
    <p:sldId id="299" r:id="rId27"/>
    <p:sldId id="297" r:id="rId28"/>
    <p:sldId id="286" r:id="rId29"/>
    <p:sldId id="296" r:id="rId30"/>
    <p:sldId id="282" r:id="rId31"/>
    <p:sldId id="284" r:id="rId32"/>
    <p:sldId id="285" r:id="rId33"/>
    <p:sldId id="290" r:id="rId34"/>
    <p:sldId id="289" r:id="rId3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ueller Claudia" initials="MC" lastIdx="10" clrIdx="0"/>
  <p:cmAuthor id="1" name="Carpenter Melissa" initials="C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24" autoAdjust="0"/>
  </p:normalViewPr>
  <p:slideViewPr>
    <p:cSldViewPr showGuides="1">
      <p:cViewPr varScale="1">
        <p:scale>
          <a:sx n="81" d="100"/>
          <a:sy n="81" d="100"/>
        </p:scale>
        <p:origin x="-804" y="-96"/>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5" tIns="45718" rIns="91435" bIns="45718"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35" tIns="45718" rIns="91435" bIns="45718" rtlCol="0"/>
          <a:lstStyle>
            <a:lvl1pPr algn="r">
              <a:defRPr sz="1200"/>
            </a:lvl1pPr>
          </a:lstStyle>
          <a:p>
            <a:fld id="{C5092723-8E1F-4B87-9479-75A90886CD98}" type="datetimeFigureOut">
              <a:rPr lang="en-US" smtClean="0"/>
              <a:t>10/9/2017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35" tIns="45718" rIns="91435" bIns="45718"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35" tIns="45718" rIns="91435" bIns="4571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35" tIns="45718" rIns="91435" bIns="45718"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35" tIns="45718" rIns="91435" bIns="45718" rtlCol="0" anchor="b"/>
          <a:lstStyle>
            <a:lvl1pPr algn="r">
              <a:defRPr sz="1200"/>
            </a:lvl1pPr>
          </a:lstStyle>
          <a:p>
            <a:fld id="{8B996F6F-6505-4FBD-8152-5070D54959D7}" type="slidenum">
              <a:rPr lang="en-US" smtClean="0"/>
              <a:t>‹#›</a:t>
            </a:fld>
            <a:endParaRPr lang="en-US"/>
          </a:p>
        </p:txBody>
      </p:sp>
    </p:spTree>
    <p:extLst>
      <p:ext uri="{BB962C8B-B14F-4D97-AF65-F5344CB8AC3E}">
        <p14:creationId xmlns:p14="http://schemas.microsoft.com/office/powerpoint/2010/main" val="35484626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457175" fontAlgn="base">
              <a:spcBef>
                <a:spcPct val="30000"/>
              </a:spcBef>
              <a:spcAft>
                <a:spcPct val="0"/>
              </a:spcAft>
              <a:defRPr/>
            </a:pPr>
            <a:r>
              <a:rPr lang="en-US" dirty="0">
                <a:latin typeface="Arial" pitchFamily="34" charset="0"/>
                <a:ea typeface="Calibri" pitchFamily="34" charset="0"/>
                <a:cs typeface="Arial" pitchFamily="34" charset="0"/>
              </a:rPr>
              <a:t>[Note: It is not allowed to use the integrated pictures in another context than in this presentation . They mustn’t be extracted / used / distributed in another way. Please contact AXOR Marketing for further details.]</a:t>
            </a:r>
            <a:endParaRPr lang="de-DE" i="0" dirty="0" smtClean="0">
              <a:latin typeface="Arial" pitchFamily="34" charset="0"/>
              <a:cs typeface="Arial" pitchFamily="34" charset="0"/>
            </a:endParaRP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a:t>
            </a:fld>
            <a:endParaRPr lang="de-DE">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latin typeface="Arial" pitchFamily="34" charset="0"/>
                <a:ea typeface="Calibri" pitchFamily="34" charset="0"/>
                <a:cs typeface="Arial" pitchFamily="34" charset="0"/>
              </a:rPr>
              <a:t>The design was developed together with Phoenix design </a:t>
            </a:r>
          </a:p>
          <a:p>
            <a:endParaRPr lang="en-US" i="1" dirty="0">
              <a:latin typeface="Arial" pitchFamily="34" charset="0"/>
              <a:cs typeface="Arial" pitchFamily="34" charset="0"/>
            </a:endParaRPr>
          </a:p>
          <a:p>
            <a:pPr fontAlgn="base">
              <a:spcBef>
                <a:spcPct val="0"/>
              </a:spcBef>
              <a:spcAft>
                <a:spcPct val="0"/>
              </a:spcAft>
            </a:pPr>
            <a:r>
              <a:rPr lang="en-US" dirty="0">
                <a:latin typeface="Arial" pitchFamily="34" charset="0"/>
                <a:ea typeface="Calibri" pitchFamily="34" charset="0"/>
                <a:cs typeface="Arial" pitchFamily="34" charset="0"/>
              </a:rPr>
              <a:t>[Additional info: Phoenix Design is regarded as the leading independent product and interface design studio in the world. For many years now, Phoenix Design has been defending the Number One rank at the “</a:t>
            </a:r>
            <a:r>
              <a:rPr lang="en-US" dirty="0" err="1">
                <a:latin typeface="Arial" pitchFamily="34" charset="0"/>
                <a:ea typeface="Calibri" pitchFamily="34" charset="0"/>
                <a:cs typeface="Arial" pitchFamily="34" charset="0"/>
              </a:rPr>
              <a:t>iF</a:t>
            </a:r>
            <a:r>
              <a:rPr lang="en-US" dirty="0">
                <a:latin typeface="Arial" pitchFamily="34" charset="0"/>
                <a:ea typeface="Calibri" pitchFamily="34" charset="0"/>
                <a:cs typeface="Arial" pitchFamily="34" charset="0"/>
              </a:rPr>
              <a:t> Ranking Creative” at the </a:t>
            </a:r>
            <a:r>
              <a:rPr lang="en-US" dirty="0" err="1">
                <a:latin typeface="Arial" pitchFamily="34" charset="0"/>
                <a:ea typeface="Calibri" pitchFamily="34" charset="0"/>
                <a:cs typeface="Arial" pitchFamily="34" charset="0"/>
              </a:rPr>
              <a:t>iF</a:t>
            </a:r>
            <a:r>
              <a:rPr lang="en-US" dirty="0">
                <a:latin typeface="Arial" pitchFamily="34" charset="0"/>
                <a:ea typeface="Calibri" pitchFamily="34" charset="0"/>
                <a:cs typeface="Arial" pitchFamily="34" charset="0"/>
              </a:rPr>
              <a:t> Design Award as best external “Design Offices” with 700 Design Awards, since 1987. According to the founders Tom </a:t>
            </a:r>
            <a:r>
              <a:rPr lang="en-US" dirty="0" err="1">
                <a:latin typeface="Arial" pitchFamily="34" charset="0"/>
                <a:ea typeface="Calibri" pitchFamily="34" charset="0"/>
                <a:cs typeface="Arial" pitchFamily="34" charset="0"/>
              </a:rPr>
              <a:t>Schönherr</a:t>
            </a:r>
            <a:r>
              <a:rPr lang="en-US" dirty="0">
                <a:latin typeface="Arial" pitchFamily="34" charset="0"/>
                <a:ea typeface="Calibri" pitchFamily="34" charset="0"/>
                <a:cs typeface="Arial" pitchFamily="34" charset="0"/>
              </a:rPr>
              <a:t> and Andreas </a:t>
            </a:r>
            <a:r>
              <a:rPr lang="en-US" dirty="0" err="1">
                <a:latin typeface="Arial" pitchFamily="34" charset="0"/>
                <a:ea typeface="Calibri" pitchFamily="34" charset="0"/>
                <a:cs typeface="Arial" pitchFamily="34" charset="0"/>
              </a:rPr>
              <a:t>Haug</a:t>
            </a:r>
            <a:r>
              <a:rPr lang="en-US" dirty="0">
                <a:latin typeface="Arial" pitchFamily="34" charset="0"/>
                <a:ea typeface="Calibri" pitchFamily="34" charset="0"/>
                <a:cs typeface="Arial" pitchFamily="34" charset="0"/>
              </a:rPr>
              <a:t> the idea to found Phoenix design was born on a sailing trip in 1986 . On Klaus </a:t>
            </a:r>
            <a:r>
              <a:rPr lang="en-US" dirty="0" err="1">
                <a:latin typeface="Arial" pitchFamily="34" charset="0"/>
                <a:ea typeface="Calibri" pitchFamily="34" charset="0"/>
                <a:cs typeface="Arial" pitchFamily="34" charset="0"/>
              </a:rPr>
              <a:t>Grohes</a:t>
            </a:r>
            <a:r>
              <a:rPr lang="en-US" dirty="0">
                <a:latin typeface="Arial" pitchFamily="34" charset="0"/>
                <a:ea typeface="Calibri" pitchFamily="34" charset="0"/>
                <a:cs typeface="Arial" pitchFamily="34" charset="0"/>
              </a:rPr>
              <a:t> sailing boat. This was the basis for nearly three decades of joint history. For more information on Phoenix </a:t>
            </a:r>
            <a:r>
              <a:rPr lang="en-US" dirty="0" err="1">
                <a:latin typeface="Arial" pitchFamily="34" charset="0"/>
                <a:ea typeface="Calibri" pitchFamily="34" charset="0"/>
                <a:cs typeface="Arial" pitchFamily="34" charset="0"/>
              </a:rPr>
              <a:t>desgin</a:t>
            </a:r>
            <a:r>
              <a:rPr lang="en-US" dirty="0">
                <a:latin typeface="Arial" pitchFamily="34" charset="0"/>
                <a:ea typeface="Calibri" pitchFamily="34" charset="0"/>
                <a:cs typeface="Arial" pitchFamily="34" charset="0"/>
              </a:rPr>
              <a:t> see: http://www.phoenixdesign.com/ ]</a:t>
            </a:r>
          </a:p>
          <a:p>
            <a:endParaRPr lang="de-DE" i="0"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10</a:t>
            </a:fld>
            <a:endParaRPr lang="de-DE">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fontAlgn="base">
              <a:spcBef>
                <a:spcPct val="0"/>
              </a:spcBef>
              <a:spcAft>
                <a:spcPct val="0"/>
              </a:spcAft>
            </a:pPr>
            <a:endParaRPr lang="en-US" noProof="0"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11</a:t>
            </a:fld>
            <a:endParaRPr lang="de-DE">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fontAlgn="base">
              <a:spcBef>
                <a:spcPct val="0"/>
              </a:spcBef>
              <a:spcAft>
                <a:spcPct val="0"/>
              </a:spcAft>
            </a:pPr>
            <a:r>
              <a:rPr lang="en-US" dirty="0">
                <a:latin typeface="Arial" pitchFamily="34" charset="0"/>
                <a:ea typeface="Calibri" pitchFamily="34" charset="0"/>
                <a:cs typeface="Arial" pitchFamily="34" charset="0"/>
              </a:rPr>
              <a:t>Lets look at our new key products: The </a:t>
            </a:r>
            <a:r>
              <a:rPr lang="en-US" dirty="0" smtClean="0">
                <a:latin typeface="Arial" pitchFamily="34" charset="0"/>
                <a:ea typeface="Calibri" pitchFamily="34" charset="0"/>
                <a:cs typeface="Arial" pitchFamily="34" charset="0"/>
              </a:rPr>
              <a:t>single-hole </a:t>
            </a:r>
            <a:r>
              <a:rPr lang="en-US" dirty="0">
                <a:latin typeface="Arial" pitchFamily="34" charset="0"/>
                <a:ea typeface="Calibri" pitchFamily="34" charset="0"/>
                <a:cs typeface="Arial" pitchFamily="34" charset="0"/>
              </a:rPr>
              <a:t>lever basin mixers. </a:t>
            </a:r>
            <a:r>
              <a:rPr lang="en-US" dirty="0">
                <a:solidFill>
                  <a:srgbClr val="FF0000"/>
                </a:solidFill>
                <a:latin typeface="Arial" pitchFamily="34" charset="0"/>
                <a:ea typeface="Calibri" pitchFamily="34" charset="0"/>
                <a:cs typeface="Arial" pitchFamily="34" charset="0"/>
              </a:rPr>
              <a:t>We have two basic versions.</a:t>
            </a:r>
          </a:p>
          <a:p>
            <a:pPr lvl="0" fontAlgn="base">
              <a:spcBef>
                <a:spcPct val="0"/>
              </a:spcBef>
              <a:spcAft>
                <a:spcPct val="0"/>
              </a:spcAft>
            </a:pPr>
            <a:endParaRPr lang="en-US" dirty="0">
              <a:latin typeface="Arial" pitchFamily="34" charset="0"/>
              <a:ea typeface="Calibri" pitchFamily="34" charset="0"/>
              <a:cs typeface="Arial" pitchFamily="34" charset="0"/>
            </a:endParaRPr>
          </a:p>
          <a:p>
            <a:pPr lvl="0" fontAlgn="base">
              <a:spcBef>
                <a:spcPct val="0"/>
              </a:spcBef>
              <a:spcAft>
                <a:spcPct val="0"/>
              </a:spcAft>
            </a:pPr>
            <a:r>
              <a:rPr lang="en-US" dirty="0" smtClean="0">
                <a:latin typeface="Arial" pitchFamily="34" charset="0"/>
                <a:ea typeface="Calibri" pitchFamily="34" charset="0"/>
                <a:cs typeface="Arial" pitchFamily="34" charset="0"/>
              </a:rPr>
              <a:t>By </a:t>
            </a:r>
            <a:r>
              <a:rPr lang="en-US" dirty="0">
                <a:latin typeface="Arial" pitchFamily="34" charset="0"/>
                <a:ea typeface="Calibri" pitchFamily="34" charset="0"/>
                <a:cs typeface="Arial" pitchFamily="34" charset="0"/>
              </a:rPr>
              <a:t>adding single lever mixers we are closing the biggest gap in the </a:t>
            </a:r>
            <a:r>
              <a:rPr lang="en-US" dirty="0" smtClean="0">
                <a:latin typeface="Arial" pitchFamily="34" charset="0"/>
                <a:ea typeface="Calibri" pitchFamily="34" charset="0"/>
                <a:cs typeface="Arial" pitchFamily="34" charset="0"/>
              </a:rPr>
              <a:t>existing </a:t>
            </a:r>
            <a:r>
              <a:rPr lang="en-US" dirty="0">
                <a:latin typeface="Arial" pitchFamily="34" charset="0"/>
                <a:ea typeface="Calibri" pitchFamily="34" charset="0"/>
                <a:cs typeface="Arial" pitchFamily="34" charset="0"/>
              </a:rPr>
              <a:t>range and we are providing very interesting sales potential for our customers.  </a:t>
            </a:r>
          </a:p>
          <a:p>
            <a:endParaRPr lang="en-US" noProof="0" dirty="0" smtClean="0">
              <a:latin typeface="Arial" pitchFamily="34" charset="0"/>
              <a:cs typeface="Arial" pitchFamily="34" charset="0"/>
            </a:endParaRPr>
          </a:p>
          <a:p>
            <a:r>
              <a:rPr lang="en-US" noProof="0" dirty="0" smtClean="0">
                <a:latin typeface="Arial" pitchFamily="34" charset="0"/>
                <a:cs typeface="Arial" pitchFamily="34" charset="0"/>
              </a:rPr>
              <a:t>We offer AXOR Montreux in three standard surfaces – Chrome,</a:t>
            </a:r>
            <a:r>
              <a:rPr lang="en-US" baseline="0" noProof="0" dirty="0" smtClean="0">
                <a:latin typeface="Arial" pitchFamily="34" charset="0"/>
                <a:cs typeface="Arial" pitchFamily="34" charset="0"/>
              </a:rPr>
              <a:t> brushed nickel, and polished nickel (will be available ex stock). </a:t>
            </a:r>
            <a:endParaRPr lang="en-US" noProof="0"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12</a:t>
            </a:fld>
            <a:endParaRPr lang="de-DE">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Lets look at the </a:t>
            </a:r>
            <a:r>
              <a:rPr lang="en-US" dirty="0" smtClean="0">
                <a:latin typeface="Arial" pitchFamily="34" charset="0"/>
                <a:ea typeface="Calibri" pitchFamily="34" charset="0"/>
                <a:cs typeface="Arial" pitchFamily="34" charset="0"/>
              </a:rPr>
              <a:t>first</a:t>
            </a:r>
            <a:r>
              <a:rPr lang="en-US" baseline="0" dirty="0" smtClean="0">
                <a:latin typeface="Arial" pitchFamily="34" charset="0"/>
                <a:ea typeface="Calibri" pitchFamily="34" charset="0"/>
                <a:cs typeface="Arial" pitchFamily="34" charset="0"/>
              </a:rPr>
              <a:t> </a:t>
            </a:r>
            <a:r>
              <a:rPr lang="en-US" dirty="0" smtClean="0">
                <a:latin typeface="Arial" pitchFamily="34" charset="0"/>
                <a:ea typeface="Calibri" pitchFamily="34" charset="0"/>
                <a:cs typeface="Arial" pitchFamily="34" charset="0"/>
              </a:rPr>
              <a:t>Single-hole faucet. </a:t>
            </a:r>
            <a:r>
              <a:rPr lang="en-US" dirty="0">
                <a:latin typeface="Arial" pitchFamily="34" charset="0"/>
                <a:ea typeface="Calibri" pitchFamily="34" charset="0"/>
                <a:cs typeface="Arial" pitchFamily="34" charset="0"/>
              </a:rPr>
              <a:t>It is a compact traditional statement. </a:t>
            </a:r>
          </a:p>
          <a:p>
            <a:pPr fontAlgn="base">
              <a:spcBef>
                <a:spcPct val="0"/>
              </a:spcBef>
              <a:spcAft>
                <a:spcPct val="0"/>
              </a:spcAft>
            </a:pPr>
            <a:r>
              <a:rPr lang="en-US" dirty="0">
                <a:latin typeface="Arial" pitchFamily="34" charset="0"/>
                <a:ea typeface="Calibri" pitchFamily="34" charset="0"/>
                <a:cs typeface="Arial" pitchFamily="34" charset="0"/>
              </a:rPr>
              <a:t>With its well-proven height it is the ideal solution for numerous installations situations. </a:t>
            </a:r>
          </a:p>
          <a:p>
            <a:pPr fontAlgn="base">
              <a:spcBef>
                <a:spcPct val="0"/>
              </a:spcBef>
              <a:spcAft>
                <a:spcPct val="0"/>
              </a:spcAft>
            </a:pPr>
            <a:r>
              <a:rPr lang="en-US" dirty="0" smtClean="0">
                <a:latin typeface="Arial" pitchFamily="34" charset="0"/>
                <a:ea typeface="Calibri" pitchFamily="34" charset="0"/>
                <a:cs typeface="Arial" pitchFamily="34" charset="0"/>
              </a:rPr>
              <a:t>It </a:t>
            </a:r>
            <a:r>
              <a:rPr lang="en-US" dirty="0">
                <a:latin typeface="Arial" pitchFamily="34" charset="0"/>
                <a:ea typeface="Calibri" pitchFamily="34" charset="0"/>
                <a:cs typeface="Arial" pitchFamily="34" charset="0"/>
              </a:rPr>
              <a:t>offers an attractive ComfortZone of </a:t>
            </a:r>
            <a:r>
              <a:rPr lang="en-US" dirty="0" smtClean="0">
                <a:latin typeface="Arial" pitchFamily="34" charset="0"/>
                <a:ea typeface="Calibri" pitchFamily="34" charset="0"/>
                <a:cs typeface="Arial" pitchFamily="34" charset="0"/>
              </a:rPr>
              <a:t>4 inches beneath </a:t>
            </a:r>
            <a:r>
              <a:rPr lang="en-US" dirty="0">
                <a:latin typeface="Arial" pitchFamily="34" charset="0"/>
                <a:ea typeface="Calibri" pitchFamily="34" charset="0"/>
                <a:cs typeface="Arial" pitchFamily="34" charset="0"/>
              </a:rPr>
              <a:t>the spout.</a:t>
            </a:r>
          </a:p>
          <a:p>
            <a:pPr fontAlgn="base">
              <a:spcBef>
                <a:spcPct val="0"/>
              </a:spcBef>
              <a:spcAft>
                <a:spcPct val="0"/>
              </a:spcAft>
            </a:pPr>
            <a:endParaRPr lang="en-US" dirty="0">
              <a:latin typeface="Arial" pitchFamily="34" charset="0"/>
              <a:ea typeface="Calibri" pitchFamily="34" charset="0"/>
              <a:cs typeface="Arial" pitchFamily="34" charset="0"/>
            </a:endParaRPr>
          </a:p>
          <a:p>
            <a:pPr lvl="0" fontAlgn="base">
              <a:spcBef>
                <a:spcPct val="0"/>
              </a:spcBef>
              <a:spcAft>
                <a:spcPct val="0"/>
              </a:spcAft>
            </a:pPr>
            <a:r>
              <a:rPr lang="en-US" dirty="0" smtClean="0">
                <a:latin typeface="Arial" pitchFamily="34" charset="0"/>
                <a:ea typeface="Calibri" pitchFamily="34" charset="0"/>
                <a:cs typeface="Arial" pitchFamily="34" charset="0"/>
              </a:rPr>
              <a:t>As </a:t>
            </a:r>
            <a:r>
              <a:rPr lang="en-US" dirty="0">
                <a:latin typeface="Arial" pitchFamily="34" charset="0"/>
                <a:ea typeface="Calibri" pitchFamily="34" charset="0"/>
                <a:cs typeface="Arial" pitchFamily="34" charset="0"/>
              </a:rPr>
              <a:t>you can see, the design and execution is to 100 % AXOR </a:t>
            </a:r>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13</a:t>
            </a:fld>
            <a:endParaRPr lang="de-DE">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The conical reduced handle is ergonomic, enabling an easy and convenient operation even with wet or soapy hands. </a:t>
            </a:r>
          </a:p>
          <a:p>
            <a:pPr fontAlgn="base">
              <a:spcBef>
                <a:spcPct val="0"/>
              </a:spcBef>
              <a:spcAft>
                <a:spcPct val="0"/>
              </a:spcAft>
            </a:pPr>
            <a:endParaRPr lang="en-US" dirty="0">
              <a:latin typeface="Arial" pitchFamily="34" charset="0"/>
              <a:ea typeface="Calibri" pitchFamily="34" charset="0"/>
              <a:cs typeface="Arial" pitchFamily="34" charset="0"/>
            </a:endParaRPr>
          </a:p>
          <a:p>
            <a:pPr fontAlgn="base">
              <a:spcBef>
                <a:spcPct val="0"/>
              </a:spcBef>
              <a:spcAft>
                <a:spcPct val="0"/>
              </a:spcAft>
            </a:pPr>
            <a:r>
              <a:rPr lang="en-US" dirty="0" smtClean="0">
                <a:latin typeface="Arial" pitchFamily="34" charset="0"/>
                <a:ea typeface="Calibri" pitchFamily="34" charset="0"/>
                <a:cs typeface="Arial" pitchFamily="34" charset="0"/>
              </a:rPr>
              <a:t>With </a:t>
            </a:r>
            <a:r>
              <a:rPr lang="en-US" dirty="0">
                <a:latin typeface="Arial" pitchFamily="34" charset="0"/>
                <a:ea typeface="Calibri" pitchFamily="34" charset="0"/>
                <a:cs typeface="Arial" pitchFamily="34" charset="0"/>
              </a:rPr>
              <a:t>the soft rounding it is nice to the touch but at the same time due to the well balanced proportions and slim shape it appears very elegant, very precious. </a:t>
            </a:r>
          </a:p>
          <a:p>
            <a:pPr fontAlgn="base">
              <a:spcBef>
                <a:spcPct val="0"/>
              </a:spcBef>
              <a:spcAft>
                <a:spcPct val="0"/>
              </a:spcAft>
            </a:pPr>
            <a:endParaRPr lang="en-US" dirty="0">
              <a:latin typeface="Arial" pitchFamily="34" charset="0"/>
              <a:ea typeface="Calibri" pitchFamily="34" charset="0"/>
              <a:cs typeface="Arial" pitchFamily="34" charset="0"/>
            </a:endParaRPr>
          </a:p>
          <a:p>
            <a:pPr fontAlgn="base">
              <a:spcBef>
                <a:spcPct val="0"/>
              </a:spcBef>
              <a:spcAft>
                <a:spcPct val="0"/>
              </a:spcAft>
            </a:pPr>
            <a:r>
              <a:rPr lang="en-US" dirty="0" smtClean="0">
                <a:latin typeface="Arial" pitchFamily="34" charset="0"/>
                <a:ea typeface="Calibri" pitchFamily="34" charset="0"/>
                <a:cs typeface="Arial" pitchFamily="34" charset="0"/>
              </a:rPr>
              <a:t>The </a:t>
            </a:r>
            <a:r>
              <a:rPr lang="en-US" dirty="0">
                <a:latin typeface="Arial" pitchFamily="34" charset="0"/>
                <a:ea typeface="Calibri" pitchFamily="34" charset="0"/>
                <a:cs typeface="Arial" pitchFamily="34" charset="0"/>
              </a:rPr>
              <a:t>fine porcelain cover caps emphasize the traditional character plus, with the integrated functional marking, the usage becomes even more self-explaining … at home or for first time users in hotels. </a:t>
            </a:r>
          </a:p>
          <a:p>
            <a:endParaRPr lang="de-DE" dirty="0" smtClean="0">
              <a:latin typeface="Arial" pitchFamily="34" charset="0"/>
              <a:cs typeface="Arial" pitchFamily="34" charset="0"/>
            </a:endParaRPr>
          </a:p>
          <a:p>
            <a:endParaRPr lang="de-DE"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14</a:t>
            </a:fld>
            <a:endParaRPr lang="de-DE">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Regarding the water functions / technology especially the M25 ceramic cartridge should be highlighted. </a:t>
            </a:r>
          </a:p>
          <a:p>
            <a:pPr fontAlgn="base">
              <a:spcBef>
                <a:spcPct val="0"/>
              </a:spcBef>
              <a:spcAft>
                <a:spcPct val="0"/>
              </a:spcAft>
            </a:pPr>
            <a:r>
              <a:rPr lang="en-US" dirty="0" smtClean="0">
                <a:latin typeface="Arial" pitchFamily="34" charset="0"/>
                <a:ea typeface="Calibri" pitchFamily="34" charset="0"/>
                <a:cs typeface="Arial" pitchFamily="34" charset="0"/>
              </a:rPr>
              <a:t>This </a:t>
            </a:r>
            <a:r>
              <a:rPr lang="en-US" dirty="0">
                <a:latin typeface="Arial" pitchFamily="34" charset="0"/>
                <a:ea typeface="Calibri" pitchFamily="34" charset="0"/>
                <a:cs typeface="Arial" pitchFamily="34" charset="0"/>
              </a:rPr>
              <a:t>ceramic mixing system makes the temperature adjustment comfortable and precise. </a:t>
            </a:r>
          </a:p>
          <a:p>
            <a:pPr fontAlgn="base">
              <a:spcBef>
                <a:spcPct val="0"/>
              </a:spcBef>
              <a:spcAft>
                <a:spcPct val="0"/>
              </a:spcAft>
            </a:pPr>
            <a:r>
              <a:rPr lang="en-US" dirty="0" smtClean="0">
                <a:latin typeface="Arial" pitchFamily="34" charset="0"/>
                <a:ea typeface="Calibri" pitchFamily="34" charset="0"/>
                <a:cs typeface="Arial" pitchFamily="34" charset="0"/>
              </a:rPr>
              <a:t>Temperature </a:t>
            </a:r>
            <a:r>
              <a:rPr lang="en-US" dirty="0">
                <a:latin typeface="Arial" pitchFamily="34" charset="0"/>
                <a:ea typeface="Calibri" pitchFamily="34" charset="0"/>
                <a:cs typeface="Arial" pitchFamily="34" charset="0"/>
              </a:rPr>
              <a:t>limitation is adjustable, offering additional safety or energy savings e.g. in hotels.</a:t>
            </a:r>
          </a:p>
          <a:p>
            <a:pPr fontAlgn="base">
              <a:spcBef>
                <a:spcPct val="0"/>
              </a:spcBef>
              <a:spcAft>
                <a:spcPct val="0"/>
              </a:spcAft>
            </a:pPr>
            <a:r>
              <a:rPr lang="en-US" dirty="0">
                <a:latin typeface="Arial" pitchFamily="34" charset="0"/>
                <a:ea typeface="Calibri" pitchFamily="34" charset="0"/>
                <a:cs typeface="Arial" pitchFamily="34" charset="0"/>
              </a:rPr>
              <a:t>The faucet is fitted with laminar spray with a flow rate of </a:t>
            </a:r>
            <a:r>
              <a:rPr lang="en-US" dirty="0" smtClean="0">
                <a:latin typeface="Arial" pitchFamily="34" charset="0"/>
                <a:ea typeface="Calibri" pitchFamily="34" charset="0"/>
                <a:cs typeface="Arial" pitchFamily="34" charset="0"/>
              </a:rPr>
              <a:t>1.2 GPM </a:t>
            </a:r>
            <a:r>
              <a:rPr lang="en-US" dirty="0">
                <a:latin typeface="Arial" pitchFamily="34" charset="0"/>
                <a:ea typeface="Calibri" pitchFamily="34" charset="0"/>
                <a:cs typeface="Arial" pitchFamily="34" charset="0"/>
              </a:rPr>
              <a:t>and QuickClean cleaning function.</a:t>
            </a:r>
          </a:p>
          <a:p>
            <a:pPr fontAlgn="base">
              <a:spcBef>
                <a:spcPct val="0"/>
              </a:spcBef>
              <a:spcAft>
                <a:spcPct val="0"/>
              </a:spcAft>
            </a:pPr>
            <a:r>
              <a:rPr lang="en-US" dirty="0">
                <a:latin typeface="Arial" pitchFamily="34" charset="0"/>
                <a:ea typeface="Calibri" pitchFamily="34" charset="0"/>
                <a:cs typeface="Arial" pitchFamily="34" charset="0"/>
              </a:rPr>
              <a:t>Below the line our mixers provide a maximized comfort in use at the basin.</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15</a:t>
            </a:fld>
            <a:endParaRPr lang="de-DE">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In contrary to the </a:t>
            </a:r>
            <a:r>
              <a:rPr lang="en-US" dirty="0" smtClean="0">
                <a:latin typeface="Arial" pitchFamily="34" charset="0"/>
                <a:ea typeface="Calibri" pitchFamily="34" charset="0"/>
                <a:cs typeface="Arial" pitchFamily="34" charset="0"/>
              </a:rPr>
              <a:t>first</a:t>
            </a:r>
            <a:r>
              <a:rPr lang="en-US" baseline="0" dirty="0" smtClean="0">
                <a:latin typeface="Arial" pitchFamily="34" charset="0"/>
                <a:ea typeface="Calibri" pitchFamily="34" charset="0"/>
                <a:cs typeface="Arial" pitchFamily="34" charset="0"/>
              </a:rPr>
              <a:t> faucet</a:t>
            </a:r>
            <a:r>
              <a:rPr lang="en-US" dirty="0" smtClean="0">
                <a:latin typeface="Arial" pitchFamily="34" charset="0"/>
                <a:ea typeface="Calibri" pitchFamily="34" charset="0"/>
                <a:cs typeface="Arial" pitchFamily="34" charset="0"/>
              </a:rPr>
              <a:t>, </a:t>
            </a:r>
            <a:endParaRPr lang="en-US" dirty="0">
              <a:latin typeface="Arial" pitchFamily="34" charset="0"/>
              <a:ea typeface="Calibri" pitchFamily="34" charset="0"/>
              <a:cs typeface="Arial" pitchFamily="34" charset="0"/>
            </a:endParaRPr>
          </a:p>
          <a:p>
            <a:pPr fontAlgn="base">
              <a:spcBef>
                <a:spcPct val="0"/>
              </a:spcBef>
              <a:spcAft>
                <a:spcPct val="0"/>
              </a:spcAft>
            </a:pPr>
            <a:r>
              <a:rPr lang="en-US" dirty="0" smtClean="0">
                <a:latin typeface="Arial" pitchFamily="34" charset="0"/>
                <a:ea typeface="Calibri" pitchFamily="34" charset="0"/>
                <a:cs typeface="Arial" pitchFamily="34" charset="0"/>
              </a:rPr>
              <a:t>the Single-Hole</a:t>
            </a:r>
            <a:r>
              <a:rPr lang="en-US" baseline="0" dirty="0" smtClean="0">
                <a:latin typeface="Arial" pitchFamily="34" charset="0"/>
                <a:ea typeface="Calibri" pitchFamily="34" charset="0"/>
                <a:cs typeface="Arial" pitchFamily="34" charset="0"/>
              </a:rPr>
              <a:t> Faucet Tall </a:t>
            </a:r>
            <a:r>
              <a:rPr lang="en-US" dirty="0" smtClean="0">
                <a:latin typeface="Arial" pitchFamily="34" charset="0"/>
                <a:ea typeface="Calibri" pitchFamily="34" charset="0"/>
                <a:cs typeface="Arial" pitchFamily="34" charset="0"/>
              </a:rPr>
              <a:t>is </a:t>
            </a:r>
            <a:r>
              <a:rPr lang="en-US" dirty="0">
                <a:latin typeface="Arial" pitchFamily="34" charset="0"/>
                <a:ea typeface="Calibri" pitchFamily="34" charset="0"/>
                <a:cs typeface="Arial" pitchFamily="34" charset="0"/>
              </a:rPr>
              <a:t>an ideal solution for anyone searching for a traditional single lever basin mixer with a maximized ComfortZone.</a:t>
            </a:r>
          </a:p>
          <a:p>
            <a:pPr fontAlgn="base">
              <a:spcBef>
                <a:spcPct val="0"/>
              </a:spcBef>
              <a:spcAft>
                <a:spcPct val="0"/>
              </a:spcAft>
            </a:pPr>
            <a:r>
              <a:rPr lang="en-US" dirty="0">
                <a:latin typeface="Arial" pitchFamily="34" charset="0"/>
                <a:ea typeface="Calibri" pitchFamily="34" charset="0"/>
                <a:cs typeface="Arial" pitchFamily="34" charset="0"/>
              </a:rPr>
              <a:t>All other features and advantages correspond to the </a:t>
            </a:r>
            <a:r>
              <a:rPr lang="en-US" dirty="0" smtClean="0">
                <a:latin typeface="Arial" pitchFamily="34" charset="0"/>
                <a:ea typeface="Calibri" pitchFamily="34" charset="0"/>
                <a:cs typeface="Arial" pitchFamily="34" charset="0"/>
              </a:rPr>
              <a:t>first Single-Hole</a:t>
            </a:r>
            <a:r>
              <a:rPr lang="en-US" baseline="0" dirty="0" smtClean="0">
                <a:latin typeface="Arial" pitchFamily="34" charset="0"/>
                <a:ea typeface="Calibri" pitchFamily="34" charset="0"/>
                <a:cs typeface="Arial" pitchFamily="34" charset="0"/>
              </a:rPr>
              <a:t> faucet</a:t>
            </a:r>
            <a:endParaRPr lang="en-US" dirty="0">
              <a:latin typeface="Arial" pitchFamily="34" charset="0"/>
              <a:ea typeface="Calibri" pitchFamily="34" charset="0"/>
              <a:cs typeface="Arial" pitchFamily="34" charset="0"/>
            </a:endParaRPr>
          </a:p>
          <a:p>
            <a:pPr fontAlgn="base">
              <a:spcBef>
                <a:spcPct val="0"/>
              </a:spcBef>
              <a:spcAft>
                <a:spcPct val="0"/>
              </a:spcAft>
            </a:pPr>
            <a:r>
              <a:rPr lang="en-US" dirty="0" smtClean="0">
                <a:latin typeface="Arial" pitchFamily="34" charset="0"/>
                <a:ea typeface="Calibri" pitchFamily="34" charset="0"/>
                <a:cs typeface="Arial" pitchFamily="34" charset="0"/>
              </a:rPr>
              <a:t>except </a:t>
            </a:r>
            <a:r>
              <a:rPr lang="en-US" dirty="0">
                <a:latin typeface="Arial" pitchFamily="34" charset="0"/>
                <a:ea typeface="Calibri" pitchFamily="34" charset="0"/>
                <a:cs typeface="Arial" pitchFamily="34" charset="0"/>
              </a:rPr>
              <a:t>the laminar spray (single lever basin mixer 100 has the normal spray) </a:t>
            </a:r>
          </a:p>
          <a:p>
            <a:pPr fontAlgn="base">
              <a:spcBef>
                <a:spcPct val="0"/>
              </a:spcBef>
              <a:spcAft>
                <a:spcPct val="0"/>
              </a:spcAft>
            </a:pPr>
            <a:r>
              <a:rPr lang="en-US" dirty="0">
                <a:latin typeface="Arial" pitchFamily="34" charset="0"/>
                <a:ea typeface="Calibri" pitchFamily="34" charset="0"/>
                <a:cs typeface="Arial" pitchFamily="34" charset="0"/>
              </a:rPr>
              <a:t>[click] and except the 120° swiveling spout, </a:t>
            </a:r>
          </a:p>
          <a:p>
            <a:pPr fontAlgn="base">
              <a:spcBef>
                <a:spcPct val="0"/>
              </a:spcBef>
              <a:spcAft>
                <a:spcPct val="0"/>
              </a:spcAft>
            </a:pPr>
            <a:r>
              <a:rPr lang="en-US" dirty="0">
                <a:latin typeface="Arial" pitchFamily="34" charset="0"/>
                <a:ea typeface="Calibri" pitchFamily="34" charset="0"/>
                <a:cs typeface="Arial" pitchFamily="34" charset="0"/>
              </a:rPr>
              <a:t>providing additional comfort in use.</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16</a:t>
            </a:fld>
            <a:endParaRPr lang="de-DE">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17</a:t>
            </a:fld>
            <a:endParaRPr lang="de-DE">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Another new option: The </a:t>
            </a:r>
            <a:r>
              <a:rPr lang="en-US" dirty="0" smtClean="0">
                <a:latin typeface="Arial" pitchFamily="34" charset="0"/>
                <a:ea typeface="Calibri" pitchFamily="34" charset="0"/>
                <a:cs typeface="Arial" pitchFamily="34" charset="0"/>
              </a:rPr>
              <a:t>Widespread</a:t>
            </a:r>
            <a:r>
              <a:rPr lang="en-US" baseline="0" dirty="0" smtClean="0">
                <a:latin typeface="Arial" pitchFamily="34" charset="0"/>
                <a:ea typeface="Calibri" pitchFamily="34" charset="0"/>
                <a:cs typeface="Arial" pitchFamily="34" charset="0"/>
              </a:rPr>
              <a:t> Faucet with Low Spout</a:t>
            </a:r>
            <a:endParaRPr lang="en-US" dirty="0">
              <a:latin typeface="Arial" pitchFamily="34" charset="0"/>
              <a:ea typeface="Calibri" pitchFamily="34" charset="0"/>
              <a:cs typeface="Arial" pitchFamily="34" charset="0"/>
            </a:endParaRPr>
          </a:p>
          <a:p>
            <a:pPr fontAlgn="base">
              <a:spcBef>
                <a:spcPct val="0"/>
              </a:spcBef>
              <a:spcAft>
                <a:spcPct val="0"/>
              </a:spcAft>
            </a:pPr>
            <a:r>
              <a:rPr lang="en-US" dirty="0" smtClean="0">
                <a:latin typeface="Arial" pitchFamily="34" charset="0"/>
                <a:ea typeface="Calibri" pitchFamily="34" charset="0"/>
                <a:cs typeface="Arial" pitchFamily="34" charset="0"/>
              </a:rPr>
              <a:t>With </a:t>
            </a:r>
            <a:r>
              <a:rPr lang="en-US" dirty="0">
                <a:latin typeface="Arial" pitchFamily="34" charset="0"/>
                <a:ea typeface="Calibri" pitchFamily="34" charset="0"/>
                <a:cs typeface="Arial" pitchFamily="34" charset="0"/>
              </a:rPr>
              <a:t>its low height this product is a very clever extension to the existing range especially for </a:t>
            </a:r>
          </a:p>
          <a:p>
            <a:pPr fontAlgn="base">
              <a:spcBef>
                <a:spcPct val="0"/>
              </a:spcBef>
              <a:spcAft>
                <a:spcPct val="0"/>
              </a:spcAft>
            </a:pPr>
            <a:r>
              <a:rPr lang="en-US" dirty="0" smtClean="0">
                <a:latin typeface="Arial" pitchFamily="34" charset="0"/>
                <a:ea typeface="Calibri" pitchFamily="34" charset="0"/>
                <a:cs typeface="Arial" pitchFamily="34" charset="0"/>
              </a:rPr>
              <a:t>built-in-washbasins </a:t>
            </a:r>
            <a:r>
              <a:rPr lang="en-US" dirty="0">
                <a:latin typeface="Arial" pitchFamily="34" charset="0"/>
                <a:ea typeface="Calibri" pitchFamily="34" charset="0"/>
                <a:cs typeface="Arial" pitchFamily="34" charset="0"/>
              </a:rPr>
              <a:t>and bath cabinets</a:t>
            </a:r>
          </a:p>
          <a:p>
            <a:pPr fontAlgn="base">
              <a:spcBef>
                <a:spcPct val="0"/>
              </a:spcBef>
              <a:spcAft>
                <a:spcPct val="0"/>
              </a:spcAft>
            </a:pPr>
            <a:r>
              <a:rPr lang="en-US" dirty="0" smtClean="0">
                <a:latin typeface="Arial" pitchFamily="34" charset="0"/>
                <a:ea typeface="Calibri" pitchFamily="34" charset="0"/>
                <a:cs typeface="Arial" pitchFamily="34" charset="0"/>
              </a:rPr>
              <a:t>which </a:t>
            </a:r>
            <a:r>
              <a:rPr lang="en-US" dirty="0">
                <a:latin typeface="Arial" pitchFamily="34" charset="0"/>
                <a:ea typeface="Calibri" pitchFamily="34" charset="0"/>
                <a:cs typeface="Arial" pitchFamily="34" charset="0"/>
              </a:rPr>
              <a:t>is a very common and requested option in hotels. </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18</a:t>
            </a:fld>
            <a:endParaRPr lang="de-DE">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The </a:t>
            </a:r>
            <a:r>
              <a:rPr lang="en-US" dirty="0" smtClean="0">
                <a:latin typeface="Arial" pitchFamily="34" charset="0"/>
                <a:ea typeface="Calibri" pitchFamily="34" charset="0"/>
                <a:cs typeface="Arial" pitchFamily="34" charset="0"/>
              </a:rPr>
              <a:t>Low Spout Widespread Faucet is available with </a:t>
            </a:r>
            <a:r>
              <a:rPr lang="en-US" dirty="0">
                <a:latin typeface="Arial" pitchFamily="34" charset="0"/>
                <a:ea typeface="Calibri" pitchFamily="34" charset="0"/>
                <a:cs typeface="Arial" pitchFamily="34" charset="0"/>
              </a:rPr>
              <a:t>cross handles AND with lever handles giving your customers (and their customers) the freedom of choice – </a:t>
            </a:r>
          </a:p>
          <a:p>
            <a:pPr fontAlgn="base">
              <a:spcBef>
                <a:spcPct val="0"/>
              </a:spcBef>
              <a:spcAft>
                <a:spcPct val="0"/>
              </a:spcAft>
            </a:pPr>
            <a:r>
              <a:rPr lang="en-US" dirty="0" smtClean="0">
                <a:latin typeface="Arial" pitchFamily="34" charset="0"/>
                <a:ea typeface="Calibri" pitchFamily="34" charset="0"/>
                <a:cs typeface="Arial" pitchFamily="34" charset="0"/>
              </a:rPr>
              <a:t>regarding </a:t>
            </a:r>
            <a:r>
              <a:rPr lang="en-US" dirty="0">
                <a:latin typeface="Arial" pitchFamily="34" charset="0"/>
                <a:ea typeface="Calibri" pitchFamily="34" charset="0"/>
                <a:cs typeface="Arial" pitchFamily="34" charset="0"/>
              </a:rPr>
              <a:t>taste (more traditional, traditional) and </a:t>
            </a:r>
          </a:p>
          <a:p>
            <a:pPr fontAlgn="base">
              <a:spcBef>
                <a:spcPct val="0"/>
              </a:spcBef>
              <a:spcAft>
                <a:spcPct val="0"/>
              </a:spcAft>
            </a:pPr>
            <a:r>
              <a:rPr lang="en-US" dirty="0" smtClean="0">
                <a:latin typeface="Arial" pitchFamily="34" charset="0"/>
                <a:ea typeface="Calibri" pitchFamily="34" charset="0"/>
                <a:cs typeface="Arial" pitchFamily="34" charset="0"/>
              </a:rPr>
              <a:t>using </a:t>
            </a:r>
            <a:r>
              <a:rPr lang="en-US" dirty="0">
                <a:latin typeface="Arial" pitchFamily="34" charset="0"/>
                <a:ea typeface="Calibri" pitchFamily="34" charset="0"/>
                <a:cs typeface="Arial" pitchFamily="34" charset="0"/>
              </a:rPr>
              <a:t>preferences (turning versus sliding). </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19</a:t>
            </a:fld>
            <a:endParaRPr lang="de-DE">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914350" fontAlgn="base">
              <a:spcBef>
                <a:spcPct val="0"/>
              </a:spcBef>
              <a:spcAft>
                <a:spcPct val="0"/>
              </a:spcAft>
            </a:pPr>
            <a:r>
              <a:rPr lang="en-GB" dirty="0">
                <a:latin typeface="Arial" pitchFamily="34" charset="0"/>
                <a:ea typeface="Calibri" pitchFamily="34" charset="0"/>
                <a:cs typeface="Arial" pitchFamily="34" charset="0"/>
              </a:rPr>
              <a:t>Welcome to the AXOR Montreux presentation.</a:t>
            </a:r>
          </a:p>
          <a:p>
            <a:pPr lvl="0"/>
            <a:endParaRPr lang="en-US" dirty="0">
              <a:latin typeface="Arial" pitchFamily="34" charset="0"/>
              <a:ea typeface="Calibri" pitchFamily="34" charset="0"/>
              <a:cs typeface="Arial" pitchFamily="34" charset="0"/>
            </a:endParaRPr>
          </a:p>
          <a:p>
            <a:pPr lvl="0"/>
            <a:r>
              <a:rPr lang="en-US" dirty="0">
                <a:latin typeface="Arial" pitchFamily="34" charset="0"/>
                <a:ea typeface="Calibri" pitchFamily="34" charset="0"/>
                <a:cs typeface="Arial" pitchFamily="34" charset="0"/>
              </a:rPr>
              <a:t>Here you are getting to know the AXOR Montreux </a:t>
            </a:r>
            <a:r>
              <a:rPr lang="en-GB" dirty="0">
                <a:latin typeface="Arial" pitchFamily="34" charset="0"/>
                <a:ea typeface="Calibri" pitchFamily="34" charset="0"/>
                <a:cs typeface="Arial" pitchFamily="34" charset="0"/>
              </a:rPr>
              <a:t>news, </a:t>
            </a:r>
            <a:r>
              <a:rPr lang="en-US" dirty="0">
                <a:latin typeface="Arial" pitchFamily="34" charset="0"/>
                <a:ea typeface="Calibri" pitchFamily="34" charset="0"/>
                <a:cs typeface="Arial" pitchFamily="34" charset="0"/>
              </a:rPr>
              <a:t>which will be available in 2017.</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a:t>
            </a:fld>
            <a:endParaRPr lang="de-DE">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AND FROM 2017 on we are offering existing AXOR Montreux products with cross handles AND </a:t>
            </a:r>
          </a:p>
          <a:p>
            <a:pPr fontAlgn="base">
              <a:spcBef>
                <a:spcPct val="0"/>
              </a:spcBef>
              <a:spcAft>
                <a:spcPct val="0"/>
              </a:spcAft>
            </a:pPr>
            <a:r>
              <a:rPr lang="en-US" dirty="0" smtClean="0">
                <a:latin typeface="Arial" pitchFamily="34" charset="0"/>
                <a:ea typeface="Calibri" pitchFamily="34" charset="0"/>
                <a:cs typeface="Arial" pitchFamily="34" charset="0"/>
              </a:rPr>
              <a:t>lever </a:t>
            </a:r>
            <a:r>
              <a:rPr lang="en-US" dirty="0">
                <a:latin typeface="Arial" pitchFamily="34" charset="0"/>
                <a:ea typeface="Calibri" pitchFamily="34" charset="0"/>
                <a:cs typeface="Arial" pitchFamily="34" charset="0"/>
              </a:rPr>
              <a:t>handles as mentioned an attractive added value </a:t>
            </a:r>
            <a:r>
              <a:rPr lang="en-US" dirty="0">
                <a:solidFill>
                  <a:srgbClr val="FF0000"/>
                </a:solidFill>
                <a:latin typeface="Arial" pitchFamily="34" charset="0"/>
                <a:ea typeface="Calibri" pitchFamily="34" charset="0"/>
                <a:cs typeface="Arial" pitchFamily="34" charset="0"/>
              </a:rPr>
              <a:t>in terms of cl</a:t>
            </a:r>
            <a:r>
              <a:rPr lang="en-US" dirty="0">
                <a:solidFill>
                  <a:srgbClr val="FF0000"/>
                </a:solidFill>
                <a:latin typeface="Arial" pitchFamily="34" charset="0"/>
                <a:ea typeface="Arial" charset="0"/>
                <a:cs typeface="Arial" pitchFamily="34" charset="0"/>
              </a:rPr>
              <a:t>ever and easy individualization option (taste and user preferences) .</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20</a:t>
            </a:fld>
            <a:endParaRPr lang="de-DE">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endParaRPr lang="en-US" dirty="0">
              <a:latin typeface="Arial" pitchFamily="34" charset="0"/>
              <a:ea typeface="Calibri" pitchFamily="34" charset="0"/>
              <a:cs typeface="Arial" pitchFamily="34" charset="0"/>
            </a:endParaRP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21</a:t>
            </a:fld>
            <a:endParaRPr lang="de-DE">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We have redesigned our Showerpipe with thermostatic mixer and 1jet overhead shower. Why? Mainly because we wanted to simplify the usage to make it self-explaining and along with that … more interesting / attractive for the project business.</a:t>
            </a:r>
          </a:p>
          <a:p>
            <a:pPr fontAlgn="base">
              <a:spcBef>
                <a:spcPct val="0"/>
              </a:spcBef>
              <a:spcAft>
                <a:spcPct val="0"/>
              </a:spcAft>
            </a:pPr>
            <a:r>
              <a:rPr lang="en-US" dirty="0" smtClean="0">
                <a:latin typeface="Arial" pitchFamily="34" charset="0"/>
                <a:ea typeface="Calibri" pitchFamily="34" charset="0"/>
                <a:cs typeface="Arial" pitchFamily="34" charset="0"/>
              </a:rPr>
              <a:t>We </a:t>
            </a:r>
            <a:r>
              <a:rPr lang="en-US" dirty="0">
                <a:latin typeface="Arial" pitchFamily="34" charset="0"/>
                <a:ea typeface="Calibri" pitchFamily="34" charset="0"/>
                <a:cs typeface="Arial" pitchFamily="34" charset="0"/>
              </a:rPr>
              <a:t>achieved our goal by a clear separation and positioning of the functions. </a:t>
            </a:r>
          </a:p>
          <a:p>
            <a:pPr fontAlgn="base">
              <a:spcBef>
                <a:spcPct val="0"/>
              </a:spcBef>
              <a:spcAft>
                <a:spcPct val="0"/>
              </a:spcAft>
              <a:buFont typeface="Arial" pitchFamily="34" charset="0"/>
              <a:buNone/>
            </a:pPr>
            <a:r>
              <a:rPr lang="en-US" dirty="0" smtClean="0">
                <a:latin typeface="Arial" pitchFamily="34" charset="0"/>
                <a:ea typeface="Calibri" pitchFamily="34" charset="0"/>
                <a:cs typeface="Arial" pitchFamily="34" charset="0"/>
              </a:rPr>
              <a:t>The </a:t>
            </a:r>
            <a:r>
              <a:rPr lang="en-US" dirty="0">
                <a:latin typeface="Arial" pitchFamily="34" charset="0"/>
                <a:ea typeface="Calibri" pitchFamily="34" charset="0"/>
                <a:cs typeface="Arial" pitchFamily="34" charset="0"/>
              </a:rPr>
              <a:t>valve for the overhead shower is located at the riser pipe (upper position)</a:t>
            </a:r>
          </a:p>
          <a:p>
            <a:pPr fontAlgn="base">
              <a:spcBef>
                <a:spcPct val="0"/>
              </a:spcBef>
              <a:spcAft>
                <a:spcPct val="0"/>
              </a:spcAft>
              <a:buFont typeface="Arial" pitchFamily="34" charset="0"/>
              <a:buNone/>
            </a:pPr>
            <a:r>
              <a:rPr lang="en-US" dirty="0" smtClean="0">
                <a:latin typeface="Arial" pitchFamily="34" charset="0"/>
                <a:ea typeface="Calibri" pitchFamily="34" charset="0"/>
                <a:cs typeface="Arial" pitchFamily="34" charset="0"/>
              </a:rPr>
              <a:t>The </a:t>
            </a:r>
            <a:r>
              <a:rPr lang="en-US" dirty="0">
                <a:latin typeface="Arial" pitchFamily="34" charset="0"/>
                <a:ea typeface="Calibri" pitchFamily="34" charset="0"/>
                <a:cs typeface="Arial" pitchFamily="34" charset="0"/>
              </a:rPr>
              <a:t>thermostatic temperature control is in the center</a:t>
            </a:r>
          </a:p>
          <a:p>
            <a:pPr fontAlgn="base">
              <a:spcBef>
                <a:spcPct val="0"/>
              </a:spcBef>
              <a:spcAft>
                <a:spcPct val="0"/>
              </a:spcAft>
              <a:buFont typeface="Arial" pitchFamily="34" charset="0"/>
              <a:buNone/>
            </a:pPr>
            <a:r>
              <a:rPr lang="en-US" dirty="0" smtClean="0">
                <a:latin typeface="Arial" pitchFamily="34" charset="0"/>
                <a:ea typeface="Calibri" pitchFamily="34" charset="0"/>
                <a:cs typeface="Arial" pitchFamily="34" charset="0"/>
              </a:rPr>
              <a:t>The </a:t>
            </a:r>
            <a:r>
              <a:rPr lang="en-US" dirty="0">
                <a:latin typeface="Arial" pitchFamily="34" charset="0"/>
                <a:ea typeface="Calibri" pitchFamily="34" charset="0"/>
                <a:cs typeface="Arial" pitchFamily="34" charset="0"/>
              </a:rPr>
              <a:t>valve for the hand shower is located at the hose connection (lower position)</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22</a:t>
            </a:fld>
            <a:endParaRPr lang="de-DE">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The second reason was, that we wanted to increase the shower comfort by integrating a swivel shower arm at the overhead shower and a slider for the handshower. As you all know the swiveling shower arm is a nice function when soaping yourself or if you want to be sure that you don’t stand under the cold water when you turn on the shower. Not only first time users will appreciate that feature. ;-)</a:t>
            </a:r>
          </a:p>
          <a:p>
            <a:pPr fontAlgn="base">
              <a:spcBef>
                <a:spcPct val="0"/>
              </a:spcBef>
              <a:spcAft>
                <a:spcPct val="0"/>
              </a:spcAft>
            </a:pPr>
            <a:r>
              <a:rPr lang="en-US" dirty="0" smtClean="0">
                <a:latin typeface="Arial" pitchFamily="34" charset="0"/>
                <a:ea typeface="Calibri" pitchFamily="34" charset="0"/>
                <a:cs typeface="Arial" pitchFamily="34" charset="0"/>
              </a:rPr>
              <a:t>The </a:t>
            </a:r>
            <a:r>
              <a:rPr lang="en-US" dirty="0">
                <a:latin typeface="Arial" pitchFamily="34" charset="0"/>
                <a:ea typeface="Calibri" pitchFamily="34" charset="0"/>
                <a:cs typeface="Arial" pitchFamily="34" charset="0"/>
              </a:rPr>
              <a:t>integrated slider enables you to use the handshower as shoulder and / or body spray.</a:t>
            </a: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23</a:t>
            </a:fld>
            <a:endParaRPr lang="de-DE">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endParaRPr lang="en-US" dirty="0">
              <a:latin typeface="Arial" pitchFamily="34" charset="0"/>
              <a:ea typeface="Calibri" pitchFamily="34" charset="0"/>
              <a:cs typeface="Arial" pitchFamily="34" charset="0"/>
            </a:endParaRP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24</a:t>
            </a:fld>
            <a:endParaRPr lang="de-DE">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25</a:t>
            </a:fld>
            <a:endParaRPr lang="de-DE">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457175">
              <a:defRPr/>
            </a:pPr>
            <a:r>
              <a:rPr lang="en-GB" dirty="0" smtClean="0">
                <a:latin typeface="Arial" pitchFamily="34" charset="0"/>
                <a:ea typeface="Calibri" pitchFamily="34" charset="0"/>
                <a:cs typeface="Arial" pitchFamily="34" charset="0"/>
              </a:rPr>
              <a:t>Axor Montreux also includes a matching</a:t>
            </a:r>
            <a:r>
              <a:rPr lang="en-GB" baseline="0" dirty="0" smtClean="0">
                <a:latin typeface="Arial" pitchFamily="34" charset="0"/>
                <a:ea typeface="Calibri" pitchFamily="34" charset="0"/>
                <a:cs typeface="Arial" pitchFamily="34" charset="0"/>
              </a:rPr>
              <a:t> line of accessories. </a:t>
            </a:r>
            <a:endParaRPr lang="en-GB" dirty="0">
              <a:latin typeface="Arial" pitchFamily="34" charset="0"/>
              <a:ea typeface="Calibri" pitchFamily="34" charset="0"/>
              <a:cs typeface="Arial" pitchFamily="34" charset="0"/>
            </a:endParaRP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26</a:t>
            </a:fld>
            <a:endParaRPr lang="de-DE">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457175">
              <a:defRPr/>
            </a:pPr>
            <a:r>
              <a:rPr lang="en-US" dirty="0">
                <a:solidFill>
                  <a:srgbClr val="231F20"/>
                </a:solidFill>
                <a:latin typeface="Arial"/>
                <a:cs typeface="Arial"/>
              </a:rPr>
              <a:t>Given </a:t>
            </a:r>
            <a:r>
              <a:rPr lang="en-US" dirty="0" smtClean="0">
                <a:solidFill>
                  <a:srgbClr val="231F20"/>
                </a:solidFill>
                <a:latin typeface="Arial"/>
                <a:cs typeface="Arial"/>
              </a:rPr>
              <a:t>prices </a:t>
            </a:r>
            <a:r>
              <a:rPr lang="en-US" dirty="0">
                <a:solidFill>
                  <a:srgbClr val="231F20"/>
                </a:solidFill>
                <a:latin typeface="Arial"/>
                <a:cs typeface="Arial"/>
              </a:rPr>
              <a:t>are for products in chrome. As mentioned, all products are available in brushed </a:t>
            </a:r>
            <a:r>
              <a:rPr lang="en-US" dirty="0" smtClean="0">
                <a:solidFill>
                  <a:srgbClr val="231F20"/>
                </a:solidFill>
                <a:latin typeface="Arial"/>
                <a:cs typeface="Arial"/>
              </a:rPr>
              <a:t>nickel and polished nickel. </a:t>
            </a:r>
            <a:endParaRPr lang="en-GB" dirty="0">
              <a:latin typeface="Arial" pitchFamily="34" charset="0"/>
              <a:cs typeface="Arial" pitchFamily="34" charset="0"/>
            </a:endParaRPr>
          </a:p>
          <a:p>
            <a:pPr defTabSz="457175">
              <a:defRPr/>
            </a:pPr>
            <a:endParaRPr lang="en-GB" dirty="0">
              <a:latin typeface="Arial" pitchFamily="34" charset="0"/>
              <a:cs typeface="Arial" pitchFamily="34" charset="0"/>
            </a:endParaRPr>
          </a:p>
          <a:p>
            <a:pPr defTabSz="457175">
              <a:defRPr/>
            </a:pPr>
            <a:r>
              <a:rPr lang="en-GB" dirty="0">
                <a:latin typeface="Arial" pitchFamily="34" charset="0"/>
                <a:cs typeface="Arial" pitchFamily="34" charset="0"/>
              </a:rPr>
              <a:t>In terms of the price positioning: AXOR Montreux has a very attractive pricing. Regarding the new products we are making it very simple for our customers. </a:t>
            </a:r>
            <a:r>
              <a:rPr lang="en-GB" dirty="0" smtClean="0">
                <a:latin typeface="Arial" pitchFamily="34" charset="0"/>
                <a:cs typeface="Arial" pitchFamily="34" charset="0"/>
              </a:rPr>
              <a:t>Choosing </a:t>
            </a:r>
            <a:r>
              <a:rPr lang="en-GB" dirty="0">
                <a:latin typeface="Arial" pitchFamily="34" charset="0"/>
                <a:cs typeface="Arial" pitchFamily="34" charset="0"/>
              </a:rPr>
              <a:t>lever handles instead of cross handles </a:t>
            </a:r>
            <a:r>
              <a:rPr lang="en-GB" dirty="0" smtClean="0">
                <a:latin typeface="Arial" pitchFamily="34" charset="0"/>
                <a:cs typeface="Arial" pitchFamily="34" charset="0"/>
              </a:rPr>
              <a:t>does </a:t>
            </a:r>
            <a:r>
              <a:rPr lang="en-GB" dirty="0">
                <a:latin typeface="Arial" pitchFamily="34" charset="0"/>
                <a:cs typeface="Arial" pitchFamily="34" charset="0"/>
              </a:rPr>
              <a:t>not change the price. </a:t>
            </a:r>
          </a:p>
          <a:p>
            <a:pPr defTabSz="457175">
              <a:defRPr/>
            </a:pPr>
            <a:endParaRPr lang="en-GB" dirty="0">
              <a:latin typeface="Arial" pitchFamily="34" charset="0"/>
              <a:cs typeface="Arial" pitchFamily="34" charset="0"/>
            </a:endParaRPr>
          </a:p>
          <a:p>
            <a:pPr defTabSz="457175">
              <a:defRPr/>
            </a:pPr>
            <a:r>
              <a:rPr lang="en-GB" dirty="0">
                <a:latin typeface="Arial" pitchFamily="34" charset="0"/>
                <a:cs typeface="Arial" pitchFamily="34" charset="0"/>
              </a:rPr>
              <a:t>The D2 prices for the kitchen products are: </a:t>
            </a:r>
          </a:p>
          <a:p>
            <a:pPr defTabSz="457175">
              <a:defRPr/>
            </a:pPr>
            <a:endParaRPr lang="de-DE" dirty="0">
              <a:solidFill>
                <a:srgbClr val="231F20"/>
              </a:solidFill>
              <a:latin typeface="Arial"/>
              <a:cs typeface="Arial"/>
            </a:endParaRPr>
          </a:p>
          <a:p>
            <a:pPr defTabSz="457175">
              <a:defRPr/>
            </a:pPr>
            <a:r>
              <a:rPr lang="de-DE" dirty="0">
                <a:solidFill>
                  <a:srgbClr val="231F20"/>
                </a:solidFill>
                <a:latin typeface="Arial"/>
                <a:cs typeface="Arial"/>
              </a:rPr>
              <a:t>SINGLE </a:t>
            </a:r>
            <a:r>
              <a:rPr lang="de-DE" spc="-5" dirty="0">
                <a:solidFill>
                  <a:srgbClr val="231F20"/>
                </a:solidFill>
                <a:latin typeface="Arial"/>
                <a:cs typeface="Arial"/>
              </a:rPr>
              <a:t>LEVER </a:t>
            </a:r>
            <a:r>
              <a:rPr lang="de-DE" dirty="0">
                <a:solidFill>
                  <a:srgbClr val="231F20"/>
                </a:solidFill>
                <a:latin typeface="Arial"/>
                <a:cs typeface="Arial"/>
              </a:rPr>
              <a:t>KITCHEN</a:t>
            </a:r>
            <a:r>
              <a:rPr lang="de-DE" spc="-95" dirty="0">
                <a:solidFill>
                  <a:srgbClr val="231F20"/>
                </a:solidFill>
                <a:latin typeface="Arial"/>
                <a:cs typeface="Arial"/>
              </a:rPr>
              <a:t> </a:t>
            </a:r>
            <a:r>
              <a:rPr lang="de-DE" dirty="0">
                <a:solidFill>
                  <a:srgbClr val="231F20"/>
                </a:solidFill>
                <a:latin typeface="Arial"/>
                <a:cs typeface="Arial"/>
              </a:rPr>
              <a:t>MIXER 400 Euro </a:t>
            </a:r>
          </a:p>
          <a:p>
            <a:pPr defTabSz="457175">
              <a:defRPr/>
            </a:pPr>
            <a:r>
              <a:rPr lang="de-DE" dirty="0">
                <a:solidFill>
                  <a:srgbClr val="231F20"/>
                </a:solidFill>
                <a:latin typeface="Arial"/>
                <a:cs typeface="Arial"/>
              </a:rPr>
              <a:t> </a:t>
            </a:r>
            <a:endParaRPr lang="de-DE" dirty="0">
              <a:latin typeface="Arial"/>
              <a:cs typeface="Arial"/>
            </a:endParaRPr>
          </a:p>
          <a:p>
            <a:pPr defTabSz="457175">
              <a:defRPr/>
            </a:pPr>
            <a:r>
              <a:rPr lang="en-US" spc="-20" dirty="0">
                <a:solidFill>
                  <a:srgbClr val="231F20"/>
                </a:solidFill>
                <a:latin typeface="Arial"/>
                <a:cs typeface="Arial"/>
              </a:rPr>
              <a:t>SINGLE LEVER KITCHEN MIXER </a:t>
            </a:r>
            <a:r>
              <a:rPr lang="en-US" spc="-15" dirty="0">
                <a:solidFill>
                  <a:srgbClr val="231F20"/>
                </a:solidFill>
                <a:latin typeface="Arial"/>
                <a:cs typeface="Arial"/>
              </a:rPr>
              <a:t>WITH </a:t>
            </a:r>
            <a:r>
              <a:rPr lang="en-US" spc="-20" dirty="0">
                <a:solidFill>
                  <a:srgbClr val="231F20"/>
                </a:solidFill>
                <a:latin typeface="Arial"/>
                <a:cs typeface="Arial"/>
              </a:rPr>
              <a:t>PULL-OUT</a:t>
            </a:r>
            <a:r>
              <a:rPr lang="en-US" spc="-160" dirty="0">
                <a:solidFill>
                  <a:srgbClr val="231F20"/>
                </a:solidFill>
                <a:latin typeface="Arial"/>
                <a:cs typeface="Arial"/>
              </a:rPr>
              <a:t> </a:t>
            </a:r>
            <a:r>
              <a:rPr lang="en-US" spc="-45" dirty="0">
                <a:solidFill>
                  <a:srgbClr val="231F20"/>
                </a:solidFill>
                <a:latin typeface="Arial"/>
                <a:cs typeface="Arial"/>
              </a:rPr>
              <a:t>SPRAY 500 Euro</a:t>
            </a:r>
          </a:p>
          <a:p>
            <a:pPr defTabSz="457175">
              <a:defRPr/>
            </a:pPr>
            <a:endParaRPr lang="en-US" dirty="0">
              <a:latin typeface="Arial"/>
              <a:cs typeface="Arial"/>
            </a:endParaRPr>
          </a:p>
          <a:p>
            <a:pPr defTabSz="457175">
              <a:defRPr/>
            </a:pPr>
            <a:r>
              <a:rPr lang="en-US" dirty="0">
                <a:solidFill>
                  <a:srgbClr val="231F20"/>
                </a:solidFill>
                <a:latin typeface="Arial"/>
                <a:cs typeface="Arial"/>
              </a:rPr>
              <a:t>SINGLE </a:t>
            </a:r>
            <a:r>
              <a:rPr lang="en-US" spc="-5" dirty="0">
                <a:solidFill>
                  <a:srgbClr val="231F20"/>
                </a:solidFill>
                <a:latin typeface="Arial"/>
                <a:cs typeface="Arial"/>
              </a:rPr>
              <a:t>LEVER </a:t>
            </a:r>
            <a:r>
              <a:rPr lang="en-US" dirty="0">
                <a:solidFill>
                  <a:srgbClr val="231F20"/>
                </a:solidFill>
                <a:latin typeface="Arial"/>
                <a:cs typeface="Arial"/>
              </a:rPr>
              <a:t>KITCHEN MIXER</a:t>
            </a:r>
            <a:r>
              <a:rPr lang="en-US" spc="-95" dirty="0">
                <a:solidFill>
                  <a:srgbClr val="231F20"/>
                </a:solidFill>
                <a:latin typeface="Arial"/>
                <a:cs typeface="Arial"/>
              </a:rPr>
              <a:t> </a:t>
            </a:r>
            <a:r>
              <a:rPr lang="en-US" dirty="0">
                <a:solidFill>
                  <a:srgbClr val="231F20"/>
                </a:solidFill>
                <a:latin typeface="Arial"/>
                <a:cs typeface="Arial"/>
              </a:rPr>
              <a:t>SEMI-PRO 600 Euro</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27</a:t>
            </a:fld>
            <a:endParaRPr lang="de-DE">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457175">
              <a:defRPr/>
            </a:pPr>
            <a:endParaRPr lang="en-GB" dirty="0">
              <a:latin typeface="Arial" pitchFamily="34" charset="0"/>
              <a:ea typeface="Calibri" pitchFamily="34" charset="0"/>
              <a:cs typeface="Arial" pitchFamily="34" charset="0"/>
            </a:endParaRP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28</a:t>
            </a:fld>
            <a:endParaRPr lang="de-DE">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Especially in the private segment this is a great cross-selling ability to realize a consistent interior design concept and / or to realize additional sales potential with new clients.</a:t>
            </a:r>
          </a:p>
          <a:p>
            <a:pPr fontAlgn="base">
              <a:spcBef>
                <a:spcPct val="0"/>
              </a:spcBef>
              <a:spcAft>
                <a:spcPct val="0"/>
              </a:spcAft>
            </a:pPr>
            <a:r>
              <a:rPr lang="en-US" dirty="0" smtClean="0">
                <a:latin typeface="Arial" pitchFamily="34" charset="0"/>
                <a:ea typeface="Calibri" pitchFamily="34" charset="0"/>
                <a:cs typeface="Arial" pitchFamily="34" charset="0"/>
              </a:rPr>
              <a:t>The </a:t>
            </a:r>
            <a:r>
              <a:rPr lang="en-US" dirty="0">
                <a:latin typeface="Arial" pitchFamily="34" charset="0"/>
                <a:ea typeface="Calibri" pitchFamily="34" charset="0"/>
                <a:cs typeface="Arial" pitchFamily="34" charset="0"/>
              </a:rPr>
              <a:t>products convince by the authentic, additive design and execution </a:t>
            </a:r>
          </a:p>
          <a:p>
            <a:pPr fontAlgn="base">
              <a:spcBef>
                <a:spcPct val="0"/>
              </a:spcBef>
              <a:spcAft>
                <a:spcPct val="0"/>
              </a:spcAft>
            </a:pPr>
            <a:r>
              <a:rPr lang="en-US" dirty="0" smtClean="0">
                <a:latin typeface="Arial" pitchFamily="34" charset="0"/>
                <a:ea typeface="Calibri" pitchFamily="34" charset="0"/>
                <a:cs typeface="Arial" pitchFamily="34" charset="0"/>
              </a:rPr>
              <a:t>leading </a:t>
            </a:r>
            <a:r>
              <a:rPr lang="en-US" dirty="0">
                <a:latin typeface="Arial" pitchFamily="34" charset="0"/>
                <a:ea typeface="Calibri" pitchFamily="34" charset="0"/>
                <a:cs typeface="Arial" pitchFamily="34" charset="0"/>
              </a:rPr>
              <a:t>to the traditional precious and elegant AXOR Montreux charm in combination with </a:t>
            </a:r>
          </a:p>
          <a:p>
            <a:pPr fontAlgn="base">
              <a:spcBef>
                <a:spcPct val="0"/>
              </a:spcBef>
              <a:spcAft>
                <a:spcPct val="0"/>
              </a:spcAft>
            </a:pPr>
            <a:r>
              <a:rPr lang="en-US" dirty="0" smtClean="0">
                <a:latin typeface="Arial" pitchFamily="34" charset="0"/>
                <a:ea typeface="Calibri" pitchFamily="34" charset="0"/>
                <a:cs typeface="Arial" pitchFamily="34" charset="0"/>
              </a:rPr>
              <a:t>innovative </a:t>
            </a:r>
            <a:r>
              <a:rPr lang="en-US" dirty="0">
                <a:latin typeface="Arial" pitchFamily="34" charset="0"/>
                <a:ea typeface="Calibri" pitchFamily="34" charset="0"/>
                <a:cs typeface="Arial" pitchFamily="34" charset="0"/>
              </a:rPr>
              <a:t>/ best / modern water technology for most comfortable use.</a:t>
            </a:r>
          </a:p>
          <a:p>
            <a:pPr defTabSz="457175">
              <a:defRPr/>
            </a:pPr>
            <a:endParaRPr lang="en-GB" dirty="0">
              <a:latin typeface="Arial" pitchFamily="34" charset="0"/>
              <a:ea typeface="Calibri" pitchFamily="34" charset="0"/>
              <a:cs typeface="Arial" pitchFamily="34" charset="0"/>
            </a:endParaRPr>
          </a:p>
          <a:p>
            <a:pPr defTabSz="457175">
              <a:defRPr/>
            </a:pPr>
            <a:r>
              <a:rPr lang="en-GB" dirty="0">
                <a:latin typeface="Arial" pitchFamily="34" charset="0"/>
                <a:ea typeface="Calibri" pitchFamily="34" charset="0"/>
                <a:cs typeface="Arial" pitchFamily="34" charset="0"/>
              </a:rPr>
              <a:t>Let’s look at the details.</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29</a:t>
            </a:fld>
            <a:endParaRPr lang="de-DE">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defTabSz="457175" fontAlgn="base">
              <a:spcBef>
                <a:spcPct val="30000"/>
              </a:spcBef>
              <a:spcAft>
                <a:spcPct val="0"/>
              </a:spcAft>
              <a:defRPr/>
            </a:pPr>
            <a:r>
              <a:rPr lang="en-US" i="0" noProof="0" dirty="0" smtClean="0">
                <a:latin typeface="Arial" pitchFamily="34" charset="0"/>
                <a:cs typeface="Arial" pitchFamily="34" charset="0"/>
              </a:rPr>
              <a:t>At the turn of the century a new era of economic prosperity, technology and cultural innovations arose, later called the Bell </a:t>
            </a:r>
            <a:r>
              <a:rPr lang="en-US" i="0" noProof="0" dirty="0" err="1" smtClean="0">
                <a:latin typeface="Arial" pitchFamily="34" charset="0"/>
                <a:cs typeface="Arial" pitchFamily="34" charset="0"/>
              </a:rPr>
              <a:t>Epoque</a:t>
            </a:r>
            <a:r>
              <a:rPr lang="en-US" i="0" noProof="0" dirty="0" smtClean="0">
                <a:latin typeface="Arial" pitchFamily="34" charset="0"/>
                <a:cs typeface="Arial" pitchFamily="34" charset="0"/>
              </a:rPr>
              <a:t> era. The designs of this era have been forever immortalized in the grand hotels of Europe and epically at Montreux, the legendary spa resort at Lake Geneva Switzerland. </a:t>
            </a:r>
          </a:p>
          <a:p>
            <a:pPr defTabSz="457175" fontAlgn="base">
              <a:spcBef>
                <a:spcPct val="30000"/>
              </a:spcBef>
              <a:spcAft>
                <a:spcPct val="0"/>
              </a:spcAft>
              <a:defRPr/>
            </a:pPr>
            <a:endParaRPr lang="en-US" i="0" noProof="0"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3</a:t>
            </a:fld>
            <a:endParaRPr lang="de-DE">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latin typeface="Arial" pitchFamily="34" charset="0"/>
                <a:ea typeface="Calibri" pitchFamily="34" charset="0"/>
                <a:cs typeface="Arial" pitchFamily="34" charset="0"/>
              </a:rPr>
              <a:t>The Swivel range of the </a:t>
            </a:r>
            <a:r>
              <a:rPr lang="en-US" dirty="0" smtClean="0">
                <a:latin typeface="Arial" pitchFamily="34" charset="0"/>
                <a:ea typeface="Calibri" pitchFamily="34" charset="0"/>
                <a:cs typeface="Arial" pitchFamily="34" charset="0"/>
              </a:rPr>
              <a:t>Kitchen Faucet</a:t>
            </a:r>
            <a:r>
              <a:rPr lang="en-US" baseline="0" dirty="0" smtClean="0">
                <a:latin typeface="Arial" pitchFamily="34" charset="0"/>
                <a:ea typeface="Calibri" pitchFamily="34" charset="0"/>
                <a:cs typeface="Arial" pitchFamily="34" charset="0"/>
              </a:rPr>
              <a:t> w</a:t>
            </a:r>
            <a:r>
              <a:rPr lang="en-US" dirty="0" smtClean="0">
                <a:latin typeface="Arial" pitchFamily="34" charset="0"/>
                <a:ea typeface="Calibri" pitchFamily="34" charset="0"/>
                <a:cs typeface="Arial" pitchFamily="34" charset="0"/>
              </a:rPr>
              <a:t>ith </a:t>
            </a:r>
            <a:r>
              <a:rPr lang="en-US" dirty="0">
                <a:latin typeface="Arial" pitchFamily="34" charset="0"/>
                <a:ea typeface="Calibri" pitchFamily="34" charset="0"/>
                <a:cs typeface="Arial" pitchFamily="34" charset="0"/>
              </a:rPr>
              <a:t>pull-out spray is 110°/ 150°. </a:t>
            </a:r>
          </a:p>
          <a:p>
            <a:r>
              <a:rPr lang="en-US" dirty="0" smtClean="0">
                <a:latin typeface="Arial" pitchFamily="34" charset="0"/>
                <a:ea typeface="Calibri" pitchFamily="34" charset="0"/>
                <a:cs typeface="Arial" pitchFamily="34" charset="0"/>
              </a:rPr>
              <a:t>The </a:t>
            </a:r>
            <a:r>
              <a:rPr lang="en-US" dirty="0">
                <a:latin typeface="Arial" pitchFamily="34" charset="0"/>
                <a:ea typeface="Calibri" pitchFamily="34" charset="0"/>
                <a:cs typeface="Arial" pitchFamily="34" charset="0"/>
              </a:rPr>
              <a:t>big difference is – as the name says – the pull-out spray which has </a:t>
            </a:r>
            <a:r>
              <a:rPr lang="en-US" dirty="0" err="1">
                <a:latin typeface="Arial" pitchFamily="34" charset="0"/>
                <a:ea typeface="Calibri" pitchFamily="34" charset="0"/>
                <a:cs typeface="Arial" pitchFamily="34" charset="0"/>
              </a:rPr>
              <a:t>MagFit</a:t>
            </a:r>
            <a:r>
              <a:rPr lang="en-US" dirty="0">
                <a:latin typeface="Arial" pitchFamily="34" charset="0"/>
                <a:ea typeface="Calibri" pitchFamily="34" charset="0"/>
                <a:cs typeface="Arial" pitchFamily="34" charset="0"/>
              </a:rPr>
              <a:t> magnetic </a:t>
            </a:r>
            <a:r>
              <a:rPr lang="en-US" dirty="0" err="1" smtClean="0">
                <a:latin typeface="Arial" pitchFamily="34" charset="0"/>
                <a:ea typeface="Calibri" pitchFamily="34" charset="0"/>
                <a:cs typeface="Arial" pitchFamily="34" charset="0"/>
              </a:rPr>
              <a:t>sprayhead</a:t>
            </a:r>
            <a:r>
              <a:rPr lang="en-US" baseline="0" dirty="0" smtClean="0">
                <a:latin typeface="Arial" pitchFamily="34" charset="0"/>
                <a:ea typeface="Calibri" pitchFamily="34" charset="0"/>
                <a:cs typeface="Arial" pitchFamily="34" charset="0"/>
              </a:rPr>
              <a:t> docking</a:t>
            </a:r>
            <a:r>
              <a:rPr lang="en-US" dirty="0" smtClean="0">
                <a:latin typeface="Arial" pitchFamily="34" charset="0"/>
                <a:ea typeface="Calibri" pitchFamily="34" charset="0"/>
                <a:cs typeface="Arial" pitchFamily="34" charset="0"/>
              </a:rPr>
              <a:t>.</a:t>
            </a:r>
            <a:endParaRPr lang="en-US" dirty="0">
              <a:latin typeface="Arial" pitchFamily="34" charset="0"/>
              <a:ea typeface="Calibri" pitchFamily="34" charset="0"/>
              <a:cs typeface="Arial" pitchFamily="34" charset="0"/>
            </a:endParaRPr>
          </a:p>
          <a:p>
            <a:r>
              <a:rPr lang="en-US" dirty="0">
                <a:latin typeface="Arial" pitchFamily="34" charset="0"/>
                <a:ea typeface="Calibri" pitchFamily="34" charset="0"/>
                <a:cs typeface="Arial" pitchFamily="34" charset="0"/>
              </a:rPr>
              <a:t>The Function is very comfortable and easy: </a:t>
            </a:r>
            <a:r>
              <a:rPr lang="en-US" dirty="0">
                <a:solidFill>
                  <a:srgbClr val="FF0000"/>
                </a:solidFill>
                <a:latin typeface="Arial" pitchFamily="34" charset="0"/>
                <a:ea typeface="Calibri" pitchFamily="34" charset="0"/>
                <a:cs typeface="Arial" pitchFamily="34" charset="0"/>
              </a:rPr>
              <a:t>Normal and spray jet + Lockable shower spray, spray returns through pressing spray diverter</a:t>
            </a:r>
          </a:p>
          <a:p>
            <a:r>
              <a:rPr lang="de-DE" dirty="0" smtClean="0">
                <a:ea typeface="ＭＳ Ｐゴシック" charset="0"/>
              </a:rPr>
              <a:t>[</a:t>
            </a:r>
            <a:r>
              <a:rPr lang="en-US" dirty="0" smtClean="0">
                <a:latin typeface="Arial" pitchFamily="34" charset="0"/>
                <a:ea typeface="Calibri" pitchFamily="34" charset="0"/>
                <a:cs typeface="Arial" pitchFamily="34" charset="0"/>
              </a:rPr>
              <a:t>The </a:t>
            </a:r>
            <a:r>
              <a:rPr lang="en-US" dirty="0">
                <a:latin typeface="Arial" pitchFamily="34" charset="0"/>
                <a:ea typeface="Calibri" pitchFamily="34" charset="0"/>
                <a:cs typeface="Arial" pitchFamily="34" charset="0"/>
              </a:rPr>
              <a:t>flow Rate is at </a:t>
            </a:r>
            <a:r>
              <a:rPr lang="en-US" dirty="0" smtClean="0">
                <a:latin typeface="Arial" pitchFamily="34" charset="0"/>
                <a:ea typeface="Calibri" pitchFamily="34" charset="0"/>
                <a:cs typeface="Arial" pitchFamily="34" charset="0"/>
              </a:rPr>
              <a:t>1.75 GPM</a:t>
            </a:r>
            <a:endParaRPr lang="en-US" dirty="0">
              <a:latin typeface="Arial" pitchFamily="34" charset="0"/>
              <a:ea typeface="Calibri" pitchFamily="34" charset="0"/>
              <a:cs typeface="Arial" pitchFamily="34" charset="0"/>
            </a:endParaRP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30</a:t>
            </a:fld>
            <a:endParaRPr lang="de-DE">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GB" dirty="0">
                <a:latin typeface="Arial" pitchFamily="34" charset="0"/>
                <a:ea typeface="Calibri" pitchFamily="34" charset="0"/>
                <a:cs typeface="Arial" pitchFamily="34" charset="0"/>
              </a:rPr>
              <a:t>The last one: our semi-pro version with Swivel range of 360°.</a:t>
            </a:r>
          </a:p>
          <a:p>
            <a:r>
              <a:rPr lang="en-GB" dirty="0">
                <a:latin typeface="Arial" pitchFamily="34" charset="0"/>
                <a:ea typeface="Calibri" pitchFamily="34" charset="0"/>
                <a:cs typeface="Arial" pitchFamily="34" charset="0"/>
              </a:rPr>
              <a:t>The kitchen mixer swivels right around. Great for double sinks –</a:t>
            </a:r>
            <a:r>
              <a:rPr lang="en-GB" dirty="0">
                <a:solidFill>
                  <a:srgbClr val="FF0000"/>
                </a:solidFill>
                <a:latin typeface="Arial" pitchFamily="34" charset="0"/>
                <a:ea typeface="Calibri" pitchFamily="34" charset="0"/>
                <a:cs typeface="Arial" pitchFamily="34" charset="0"/>
              </a:rPr>
              <a:t> and for sink units integrated into the kitchen as island solutions. </a:t>
            </a:r>
          </a:p>
          <a:p>
            <a:pPr fontAlgn="base"/>
            <a:r>
              <a:rPr lang="en-GB" dirty="0" smtClean="0">
                <a:latin typeface="Arial" pitchFamily="34" charset="0"/>
                <a:ea typeface="Calibri" pitchFamily="34" charset="0"/>
                <a:cs typeface="Arial" pitchFamily="34" charset="0"/>
              </a:rPr>
              <a:t>The </a:t>
            </a:r>
            <a:r>
              <a:rPr lang="en-GB" dirty="0">
                <a:latin typeface="Arial" pitchFamily="34" charset="0"/>
                <a:ea typeface="Calibri" pitchFamily="34" charset="0"/>
                <a:cs typeface="Arial" pitchFamily="34" charset="0"/>
              </a:rPr>
              <a:t>stainless steel spring makes the spout extremely mobile … leading to maximized functionality and comfort in use – just think of how easy it is to clean / spray a large cooking pot. </a:t>
            </a:r>
          </a:p>
          <a:p>
            <a:pPr defTabSz="457175">
              <a:defRPr/>
            </a:pPr>
            <a:r>
              <a:rPr lang="en-US" dirty="0" smtClean="0">
                <a:latin typeface="Arial" pitchFamily="34" charset="0"/>
                <a:ea typeface="Calibri" pitchFamily="34" charset="0"/>
                <a:cs typeface="Arial" pitchFamily="34" charset="0"/>
              </a:rPr>
              <a:t>The </a:t>
            </a:r>
            <a:r>
              <a:rPr lang="en-US" dirty="0">
                <a:latin typeface="Arial" pitchFamily="34" charset="0"/>
                <a:ea typeface="Calibri" pitchFamily="34" charset="0"/>
                <a:cs typeface="Arial" pitchFamily="34" charset="0"/>
              </a:rPr>
              <a:t>function of the integrated spray is very comfortable and easy: </a:t>
            </a:r>
            <a:r>
              <a:rPr lang="en-US" dirty="0">
                <a:solidFill>
                  <a:srgbClr val="FF0000"/>
                </a:solidFill>
                <a:latin typeface="Arial" pitchFamily="34" charset="0"/>
                <a:ea typeface="Calibri" pitchFamily="34" charset="0"/>
                <a:cs typeface="Arial" pitchFamily="34" charset="0"/>
              </a:rPr>
              <a:t>Normal and spray jet + Lockable shower spray, spray returns through pressing spray diverter.</a:t>
            </a:r>
          </a:p>
          <a:p>
            <a:pPr fontAlgn="base"/>
            <a:r>
              <a:rPr lang="en-GB" dirty="0" smtClean="0">
                <a:latin typeface="Arial" pitchFamily="34" charset="0"/>
                <a:ea typeface="Calibri" pitchFamily="34" charset="0"/>
                <a:cs typeface="Arial" pitchFamily="34" charset="0"/>
              </a:rPr>
              <a:t>The </a:t>
            </a:r>
            <a:r>
              <a:rPr lang="en-GB" dirty="0">
                <a:latin typeface="Arial" pitchFamily="34" charset="0"/>
                <a:ea typeface="Calibri" pitchFamily="34" charset="0"/>
                <a:cs typeface="Arial" pitchFamily="34" charset="0"/>
              </a:rPr>
              <a:t>flow Rate is at </a:t>
            </a:r>
            <a:r>
              <a:rPr lang="en-GB" dirty="0" smtClean="0">
                <a:latin typeface="Arial" pitchFamily="34" charset="0"/>
                <a:ea typeface="Calibri" pitchFamily="34" charset="0"/>
                <a:cs typeface="Arial" pitchFamily="34" charset="0"/>
              </a:rPr>
              <a:t>1.75 GPM.</a:t>
            </a:r>
            <a:endParaRPr lang="en-GB" dirty="0">
              <a:latin typeface="Arial" pitchFamily="34" charset="0"/>
              <a:ea typeface="Calibri" pitchFamily="34" charset="0"/>
              <a:cs typeface="Arial" pitchFamily="34" charset="0"/>
            </a:endParaRP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31</a:t>
            </a:fld>
            <a:endParaRPr lang="de-DE">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32</a:t>
            </a:fld>
            <a:endParaRPr lang="de-DE">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33</a:t>
            </a:fld>
            <a:endParaRPr lang="de-DE">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lnSpcReduction="10000"/>
          </a:bodyPr>
          <a:lstStyle/>
          <a:p>
            <a:pPr defTabSz="457175" fontAlgn="base">
              <a:spcBef>
                <a:spcPct val="30000"/>
              </a:spcBef>
              <a:spcAft>
                <a:spcPct val="0"/>
              </a:spcAft>
              <a:defRPr/>
            </a:pPr>
            <a:r>
              <a:rPr lang="en-US" i="0" noProof="0" dirty="0" smtClean="0">
                <a:latin typeface="Arial" pitchFamily="34" charset="0"/>
                <a:cs typeface="Arial" pitchFamily="34" charset="0"/>
              </a:rPr>
              <a:t>AXOR Montreux collection is steeped in  the same traditions of the Bell Époque era. Mixers, showers and  accessories in the design of the first ever industrially manufactured bathroom fixtures. Classic low-spout or modern high spout design. In combination with outstanding  technology and functionality. With no  compromises. In perfection.</a:t>
            </a:r>
          </a:p>
          <a:p>
            <a:pPr defTabSz="457175" fontAlgn="base">
              <a:spcBef>
                <a:spcPct val="30000"/>
              </a:spcBef>
              <a:spcAft>
                <a:spcPct val="0"/>
              </a:spcAft>
              <a:defRPr/>
            </a:pPr>
            <a:endParaRPr lang="en-US" i="0" noProof="0" dirty="0">
              <a:latin typeface="Arial" pitchFamily="34" charset="0"/>
              <a:cs typeface="Arial" pitchFamily="34" charset="0"/>
            </a:endParaRP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4</a:t>
            </a:fld>
            <a:endParaRPr lang="de-DE">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fontAlgn="base">
              <a:spcBef>
                <a:spcPct val="0"/>
              </a:spcBef>
              <a:spcAft>
                <a:spcPct val="0"/>
              </a:spcAft>
            </a:pPr>
            <a:r>
              <a:rPr lang="en-US" dirty="0">
                <a:latin typeface="Arial" pitchFamily="34" charset="0"/>
                <a:ea typeface="Calibri" pitchFamily="34" charset="0"/>
                <a:cs typeface="Arial" pitchFamily="34" charset="0"/>
              </a:rPr>
              <a:t>AXOR Montreux is a complete collection for all areas in the bathroom with a broad product range consisting out of mixers, showers and accessories</a:t>
            </a:r>
          </a:p>
          <a:p>
            <a:pPr lvl="0" fontAlgn="base">
              <a:spcBef>
                <a:spcPct val="0"/>
              </a:spcBef>
              <a:spcAft>
                <a:spcPct val="0"/>
              </a:spcAft>
            </a:pPr>
            <a:endParaRPr lang="en-US" dirty="0">
              <a:latin typeface="Arial" pitchFamily="34" charset="0"/>
              <a:ea typeface="Calibri" pitchFamily="34" charset="0"/>
              <a:cs typeface="Arial" pitchFamily="34" charset="0"/>
            </a:endParaRP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5</a:t>
            </a:fld>
            <a:endParaRPr lang="de-DE">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lvl="0" fontAlgn="base">
              <a:spcBef>
                <a:spcPct val="0"/>
              </a:spcBef>
              <a:spcAft>
                <a:spcPct val="0"/>
              </a:spcAft>
            </a:pPr>
            <a:r>
              <a:rPr lang="en-US" dirty="0">
                <a:latin typeface="Arial" pitchFamily="34" charset="0"/>
                <a:ea typeface="Calibri" pitchFamily="34" charset="0"/>
                <a:cs typeface="Arial" pitchFamily="34" charset="0"/>
              </a:rPr>
              <a:t>The execution is very authentic and additive. </a:t>
            </a:r>
          </a:p>
          <a:p>
            <a:pPr lvl="0" fontAlgn="base">
              <a:spcBef>
                <a:spcPct val="0"/>
              </a:spcBef>
              <a:spcAft>
                <a:spcPct val="0"/>
              </a:spcAft>
            </a:pPr>
            <a:endParaRPr lang="en-US" dirty="0">
              <a:latin typeface="Arial" pitchFamily="34" charset="0"/>
              <a:ea typeface="Calibri" pitchFamily="34" charset="0"/>
              <a:cs typeface="Arial" pitchFamily="34" charset="0"/>
            </a:endParaRPr>
          </a:p>
          <a:p>
            <a:pPr lvl="0" fontAlgn="base">
              <a:spcBef>
                <a:spcPct val="0"/>
              </a:spcBef>
              <a:spcAft>
                <a:spcPct val="0"/>
              </a:spcAft>
            </a:pPr>
            <a:r>
              <a:rPr lang="en-US" dirty="0">
                <a:latin typeface="Arial" pitchFamily="34" charset="0"/>
                <a:ea typeface="Calibri" pitchFamily="34" charset="0"/>
                <a:cs typeface="Arial" pitchFamily="34" charset="0"/>
              </a:rPr>
              <a:t>[click] Additive means, that the faucets consist out of various single parts and not just one piece [&lt;&gt; higher complexity in production &gt;&gt; more authentic!! Only manual assembly possible!!]. This is a very strong reference to the first industrially produced mixers at the end of the 19</a:t>
            </a:r>
            <a:r>
              <a:rPr lang="en-US" baseline="30000" dirty="0">
                <a:latin typeface="Arial" pitchFamily="34" charset="0"/>
                <a:ea typeface="Calibri" pitchFamily="34" charset="0"/>
                <a:cs typeface="Arial" pitchFamily="34" charset="0"/>
              </a:rPr>
              <a:t>th</a:t>
            </a:r>
            <a:r>
              <a:rPr lang="en-US" dirty="0">
                <a:latin typeface="Arial" pitchFamily="34" charset="0"/>
                <a:ea typeface="Calibri" pitchFamily="34" charset="0"/>
                <a:cs typeface="Arial" pitchFamily="34" charset="0"/>
              </a:rPr>
              <a:t> century and making it very valuable. </a:t>
            </a:r>
            <a:endParaRPr lang="en-US" dirty="0">
              <a:solidFill>
                <a:srgbClr val="FF0000"/>
              </a:solidFill>
              <a:latin typeface="Arial" pitchFamily="34" charset="0"/>
              <a:ea typeface="Calibri" pitchFamily="34" charset="0"/>
              <a:cs typeface="Arial" pitchFamily="34" charset="0"/>
            </a:endParaRP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6</a:t>
            </a:fld>
            <a:endParaRPr lang="de-DE">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457175">
              <a:defRPr/>
            </a:pPr>
            <a:r>
              <a:rPr lang="en-US" dirty="0">
                <a:latin typeface="Arial" pitchFamily="34" charset="0"/>
                <a:ea typeface="Calibri" pitchFamily="34" charset="0"/>
                <a:cs typeface="Arial" pitchFamily="34" charset="0"/>
              </a:rPr>
              <a:t>Along with the very harmonious proportions, </a:t>
            </a:r>
          </a:p>
          <a:p>
            <a:pPr defTabSz="457175">
              <a:defRPr/>
            </a:pPr>
            <a:r>
              <a:rPr lang="en-US" dirty="0">
                <a:latin typeface="Arial" pitchFamily="34" charset="0"/>
                <a:ea typeface="Calibri" pitchFamily="34" charset="0"/>
                <a:cs typeface="Arial" pitchFamily="34" charset="0"/>
              </a:rPr>
              <a:t>the fine subtle play of decorative elements and </a:t>
            </a:r>
          </a:p>
          <a:p>
            <a:pPr defTabSz="457175">
              <a:defRPr/>
            </a:pPr>
            <a:r>
              <a:rPr lang="en-US" dirty="0">
                <a:latin typeface="Arial" pitchFamily="34" charset="0"/>
                <a:ea typeface="Calibri" pitchFamily="34" charset="0"/>
                <a:cs typeface="Arial" pitchFamily="34" charset="0"/>
              </a:rPr>
              <a:t>a modern interpretation of the traditional design (especially high spout), </a:t>
            </a:r>
          </a:p>
          <a:p>
            <a:pPr defTabSz="457175">
              <a:defRPr/>
            </a:pPr>
            <a:r>
              <a:rPr lang="en-US" dirty="0">
                <a:latin typeface="Arial" pitchFamily="34" charset="0"/>
                <a:ea typeface="Calibri" pitchFamily="34" charset="0"/>
                <a:cs typeface="Arial" pitchFamily="34" charset="0"/>
              </a:rPr>
              <a:t>AXOR Montreux is precious and has a bespoken and elegant overall appearance …</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7</a:t>
            </a:fld>
            <a:endParaRPr lang="de-DE">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defTabSz="457175">
              <a:defRPr/>
            </a:pPr>
            <a:r>
              <a:rPr lang="en-US" dirty="0">
                <a:latin typeface="Arial" pitchFamily="34" charset="0"/>
                <a:ea typeface="Calibri" pitchFamily="34" charset="0"/>
                <a:cs typeface="Arial" pitchFamily="34" charset="0"/>
              </a:rPr>
              <a:t>… for traditional and modern interiors (as a counterpart).</a:t>
            </a:r>
          </a:p>
          <a:p>
            <a:endParaRPr lang="de-DE" i="0" dirty="0" smtClean="0">
              <a:latin typeface="Arial" pitchFamily="34" charset="0"/>
              <a:cs typeface="Arial" pitchFamily="34" charset="0"/>
            </a:endParaRPr>
          </a:p>
          <a:p>
            <a:pPr fontAlgn="base">
              <a:spcBef>
                <a:spcPct val="0"/>
              </a:spcBef>
              <a:spcAft>
                <a:spcPct val="0"/>
              </a:spcAft>
            </a:pPr>
            <a:r>
              <a:rPr lang="en-US" dirty="0">
                <a:latin typeface="Arial" pitchFamily="34" charset="0"/>
                <a:ea typeface="Calibri" pitchFamily="34" charset="0"/>
                <a:cs typeface="Arial" pitchFamily="34" charset="0"/>
              </a:rPr>
              <a:t>[Additional info: We already emphasized and showed the usage of a traditional product in a modern setting in 2006 … this was also a very forward thinking approach in this time &lt;&gt; mixed styles. Today this idea has become an interior attitude as we see it often in magazines or private houses where people due to the aim of being more individualistic tend to mix … old and new, bought and inherited, … . Keep that in mind, because this is one facet where we see more sales potential for AXOR Montreux.]</a:t>
            </a:r>
          </a:p>
          <a:p>
            <a:endParaRPr lang="de-DE" dirty="0"/>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8</a:t>
            </a:fld>
            <a:endParaRPr lang="de-DE">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fontAlgn="base">
              <a:spcBef>
                <a:spcPct val="0"/>
              </a:spcBef>
              <a:spcAft>
                <a:spcPct val="0"/>
              </a:spcAft>
            </a:pPr>
            <a:r>
              <a:rPr lang="en-US" dirty="0">
                <a:latin typeface="Arial" pitchFamily="34" charset="0"/>
                <a:ea typeface="Calibri" pitchFamily="34" charset="0"/>
                <a:cs typeface="Arial" pitchFamily="34" charset="0"/>
              </a:rPr>
              <a:t>To match our high standards in terms of a comfortable and conscious water experience for the user, we integrated most state-of-the-art water technology.</a:t>
            </a:r>
          </a:p>
        </p:txBody>
      </p:sp>
      <p:sp>
        <p:nvSpPr>
          <p:cNvPr id="4" name="Foliennummernplatzhalter 3"/>
          <p:cNvSpPr>
            <a:spLocks noGrp="1"/>
          </p:cNvSpPr>
          <p:nvPr>
            <p:ph type="sldNum" sz="quarter" idx="10"/>
          </p:nvPr>
        </p:nvSpPr>
        <p:spPr/>
        <p:txBody>
          <a:bodyPr/>
          <a:lstStyle/>
          <a:p>
            <a:fld id="{5D3E5F3B-DDA6-F34C-98EB-ACC28EF2D8C4}" type="slidenum">
              <a:rPr lang="de-DE" smtClean="0">
                <a:solidFill>
                  <a:prstClr val="black"/>
                </a:solidFill>
              </a:rPr>
              <a:pPr/>
              <a:t>9</a:t>
            </a:fld>
            <a:endParaRPr lang="de-DE">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3493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Masterpage_SL_copytext_images">
    <p:spTree>
      <p:nvGrpSpPr>
        <p:cNvPr id="1" name=""/>
        <p:cNvGrpSpPr/>
        <p:nvPr/>
      </p:nvGrpSpPr>
      <p:grpSpPr>
        <a:xfrm>
          <a:off x="0" y="0"/>
          <a:ext cx="0" cy="0"/>
          <a:chOff x="0" y="0"/>
          <a:chExt cx="0" cy="0"/>
        </a:xfrm>
      </p:grpSpPr>
      <p:sp>
        <p:nvSpPr>
          <p:cNvPr id="7" name="Rechteck 6"/>
          <p:cNvSpPr/>
          <p:nvPr userDrawn="1"/>
        </p:nvSpPr>
        <p:spPr>
          <a:xfrm>
            <a:off x="4665664" y="892968"/>
            <a:ext cx="4011612" cy="3902869"/>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de-DE">
              <a:solidFill>
                <a:srgbClr val="FFFFFF"/>
              </a:solidFill>
            </a:endParaRPr>
          </a:p>
        </p:txBody>
      </p:sp>
      <p:sp>
        <p:nvSpPr>
          <p:cNvPr id="3" name="Bildplatzhalter 2"/>
          <p:cNvSpPr>
            <a:spLocks noGrp="1"/>
          </p:cNvSpPr>
          <p:nvPr>
            <p:ph type="pic" sz="quarter" idx="13"/>
          </p:nvPr>
        </p:nvSpPr>
        <p:spPr>
          <a:xfrm>
            <a:off x="4665665" y="892970"/>
            <a:ext cx="4011611" cy="3902868"/>
          </a:xfrm>
          <a:prstGeom prst="rect">
            <a:avLst/>
          </a:prstGeom>
          <a:noFill/>
          <a:ln>
            <a:noFill/>
          </a:ln>
        </p:spPr>
        <p:txBody>
          <a:bodyPr vert="horz"/>
          <a:lstStyle>
            <a:lvl1pPr marL="0" indent="0" algn="ctr">
              <a:buNone/>
              <a:defRPr sz="1800">
                <a:solidFill>
                  <a:schemeClr val="bg1"/>
                </a:solidFill>
              </a:defRPr>
            </a:lvl1pPr>
          </a:lstStyle>
          <a:p>
            <a:r>
              <a:rPr lang="de-DE" dirty="0" smtClean="0"/>
              <a:t>Bild auf Platzhalter ziehen oder durch Klicken auf Symbol hinzufügen</a:t>
            </a:r>
            <a:endParaRPr lang="de-DE" dirty="0"/>
          </a:p>
        </p:txBody>
      </p:sp>
      <p:sp>
        <p:nvSpPr>
          <p:cNvPr id="9" name="Textplatzhalter 7"/>
          <p:cNvSpPr>
            <a:spLocks noGrp="1"/>
          </p:cNvSpPr>
          <p:nvPr>
            <p:ph type="body" sz="quarter" idx="14" hasCustomPrompt="1"/>
          </p:nvPr>
        </p:nvSpPr>
        <p:spPr>
          <a:xfrm>
            <a:off x="434341" y="898488"/>
            <a:ext cx="4091623" cy="450056"/>
          </a:xfrm>
          <a:prstGeom prst="rect">
            <a:avLst/>
          </a:prstGeom>
        </p:spPr>
        <p:txBody>
          <a:bodyPr vert="horz" lIns="0" tIns="0"/>
          <a:lstStyle>
            <a:lvl1pPr marL="0" indent="0">
              <a:buNone/>
              <a:defRPr sz="1800" kern="500" cap="all" spc="300">
                <a:latin typeface="Arial"/>
                <a:cs typeface="Arial"/>
              </a:defRPr>
            </a:lvl1pPr>
          </a:lstStyle>
          <a:p>
            <a:pPr lvl="0"/>
            <a:r>
              <a:rPr lang="de-DE" dirty="0" smtClean="0"/>
              <a:t>Headline</a:t>
            </a:r>
            <a:endParaRPr lang="de-DE" dirty="0"/>
          </a:p>
        </p:txBody>
      </p:sp>
      <p:sp>
        <p:nvSpPr>
          <p:cNvPr id="10" name="Textplatzhalter 5"/>
          <p:cNvSpPr>
            <a:spLocks noGrp="1"/>
          </p:cNvSpPr>
          <p:nvPr>
            <p:ph type="body" sz="quarter" idx="12" hasCustomPrompt="1"/>
          </p:nvPr>
        </p:nvSpPr>
        <p:spPr>
          <a:xfrm>
            <a:off x="446723" y="1675349"/>
            <a:ext cx="4150361" cy="3135155"/>
          </a:xfrm>
          <a:prstGeom prst="rect">
            <a:avLst/>
          </a:prstGeom>
        </p:spPr>
        <p:txBody>
          <a:bodyPr vert="horz" lIns="0" tIns="0"/>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lvl="0"/>
            <a:endParaRPr lang="de-DE" dirty="0" smtClean="0"/>
          </a:p>
        </p:txBody>
      </p:sp>
    </p:spTree>
    <p:extLst>
      <p:ext uri="{BB962C8B-B14F-4D97-AF65-F5344CB8AC3E}">
        <p14:creationId xmlns:p14="http://schemas.microsoft.com/office/powerpoint/2010/main" val="266623298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sterpage_HL_beautyshot">
    <p:spTree>
      <p:nvGrpSpPr>
        <p:cNvPr id="1" name=""/>
        <p:cNvGrpSpPr/>
        <p:nvPr/>
      </p:nvGrpSpPr>
      <p:grpSpPr>
        <a:xfrm>
          <a:off x="0" y="0"/>
          <a:ext cx="0" cy="0"/>
          <a:chOff x="0" y="0"/>
          <a:chExt cx="0" cy="0"/>
        </a:xfrm>
      </p:grpSpPr>
      <p:sp>
        <p:nvSpPr>
          <p:cNvPr id="8" name="Bildplatzhalter 2"/>
          <p:cNvSpPr>
            <a:spLocks noGrp="1"/>
          </p:cNvSpPr>
          <p:nvPr>
            <p:ph type="pic" sz="quarter" idx="15" hasCustomPrompt="1"/>
          </p:nvPr>
        </p:nvSpPr>
        <p:spPr>
          <a:xfrm>
            <a:off x="455614" y="1273731"/>
            <a:ext cx="8213725" cy="3522107"/>
          </a:xfrm>
          <a:prstGeom prst="rect">
            <a:avLst/>
          </a:prstGeom>
          <a:solidFill>
            <a:schemeClr val="accent5"/>
          </a:solidFill>
        </p:spPr>
        <p:txBody>
          <a:bodyPr vert="horz"/>
          <a:lstStyle>
            <a:lvl1pPr marL="0" indent="0" algn="ctr">
              <a:buNone/>
              <a:defRPr sz="1800">
                <a:solidFill>
                  <a:schemeClr val="bg1"/>
                </a:solidFill>
              </a:defRPr>
            </a:lvl1pPr>
          </a:lstStyle>
          <a:p>
            <a:r>
              <a:rPr lang="de-DE" dirty="0" smtClean="0"/>
              <a:t>l</a:t>
            </a:r>
            <a:endParaRPr lang="de-DE" dirty="0"/>
          </a:p>
        </p:txBody>
      </p:sp>
      <p:sp>
        <p:nvSpPr>
          <p:cNvPr id="6" name="Textplatzhalter 7"/>
          <p:cNvSpPr>
            <a:spLocks noGrp="1"/>
          </p:cNvSpPr>
          <p:nvPr>
            <p:ph type="body" sz="quarter" idx="13" hasCustomPrompt="1"/>
          </p:nvPr>
        </p:nvSpPr>
        <p:spPr>
          <a:xfrm>
            <a:off x="434340" y="898489"/>
            <a:ext cx="4775200" cy="266224"/>
          </a:xfrm>
          <a:prstGeom prst="rect">
            <a:avLst/>
          </a:prstGeom>
        </p:spPr>
        <p:txBody>
          <a:bodyPr vert="horz" lIns="0" tIns="0"/>
          <a:lstStyle>
            <a:lvl1pPr marL="0" indent="0">
              <a:buNone/>
              <a:defRPr sz="1800" kern="500" cap="all" spc="300">
                <a:latin typeface="Arial"/>
                <a:cs typeface="Arial"/>
              </a:defRPr>
            </a:lvl1pPr>
          </a:lstStyle>
          <a:p>
            <a:pPr lvl="0"/>
            <a:r>
              <a:rPr lang="de-DE" dirty="0" smtClean="0"/>
              <a:t>Headline</a:t>
            </a:r>
            <a:endParaRPr lang="de-DE" dirty="0"/>
          </a:p>
        </p:txBody>
      </p:sp>
    </p:spTree>
    <p:extLst>
      <p:ext uri="{BB962C8B-B14F-4D97-AF65-F5344CB8AC3E}">
        <p14:creationId xmlns:p14="http://schemas.microsoft.com/office/powerpoint/2010/main" val="24646758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Masterpage_image_large">
    <p:spTree>
      <p:nvGrpSpPr>
        <p:cNvPr id="1" name=""/>
        <p:cNvGrpSpPr/>
        <p:nvPr/>
      </p:nvGrpSpPr>
      <p:grpSpPr>
        <a:xfrm>
          <a:off x="0" y="0"/>
          <a:ext cx="0" cy="0"/>
          <a:chOff x="0" y="0"/>
          <a:chExt cx="0" cy="0"/>
        </a:xfrm>
      </p:grpSpPr>
      <p:sp>
        <p:nvSpPr>
          <p:cNvPr id="3" name="Bildplatzhalter 2"/>
          <p:cNvSpPr>
            <a:spLocks noGrp="1"/>
          </p:cNvSpPr>
          <p:nvPr>
            <p:ph type="pic" sz="quarter" idx="15"/>
          </p:nvPr>
        </p:nvSpPr>
        <p:spPr>
          <a:xfrm>
            <a:off x="455614" y="892969"/>
            <a:ext cx="8213725" cy="3902869"/>
          </a:xfrm>
          <a:prstGeom prst="rect">
            <a:avLst/>
          </a:prstGeom>
          <a:solidFill>
            <a:schemeClr val="accent5"/>
          </a:solidFill>
        </p:spPr>
        <p:txBody>
          <a:bodyPr vert="horz"/>
          <a:lstStyle>
            <a:lvl1pPr marL="0" indent="0" algn="ctr">
              <a:buNone/>
              <a:defRPr sz="1800" baseline="0">
                <a:solidFill>
                  <a:schemeClr val="bg1"/>
                </a:solidFill>
              </a:defRPr>
            </a:lvl1pPr>
          </a:lstStyle>
          <a:p>
            <a:endParaRPr lang="de-DE" dirty="0" smtClean="0"/>
          </a:p>
          <a:p>
            <a:endParaRPr lang="de-DE" dirty="0" smtClean="0"/>
          </a:p>
          <a:p>
            <a:endParaRPr lang="de-DE" dirty="0" smtClean="0"/>
          </a:p>
          <a:p>
            <a:endParaRPr lang="de-DE" dirty="0" smtClean="0"/>
          </a:p>
          <a:p>
            <a:endParaRPr lang="de-DE" dirty="0" smtClean="0"/>
          </a:p>
          <a:p>
            <a:r>
              <a:rPr lang="de-DE" dirty="0" smtClean="0"/>
              <a:t>Hier Bild platzieren</a:t>
            </a:r>
            <a:endParaRPr lang="de-DE" dirty="0"/>
          </a:p>
        </p:txBody>
      </p:sp>
    </p:spTree>
    <p:extLst>
      <p:ext uri="{BB962C8B-B14F-4D97-AF65-F5344CB8AC3E}">
        <p14:creationId xmlns:p14="http://schemas.microsoft.com/office/powerpoint/2010/main" val="2387395159"/>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7572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55303" y="908709"/>
            <a:ext cx="8233399" cy="284763"/>
          </a:xfrm>
          <a:prstGeom prst="rect">
            <a:avLst/>
          </a:prstGeom>
        </p:spPr>
        <p:txBody>
          <a:bodyPr lIns="0" tIns="0" rIns="0" bIns="0"/>
          <a:lstStyle>
            <a:lvl1pPr>
              <a:defRPr sz="1800" b="0" i="0">
                <a:solidFill>
                  <a:srgbClr val="231F20"/>
                </a:solidFill>
                <a:latin typeface="Arial"/>
                <a:cs typeface="Arial"/>
              </a:defRPr>
            </a:lvl1pPr>
          </a:lstStyle>
          <a:p>
            <a:endParaRPr/>
          </a:p>
        </p:txBody>
      </p:sp>
      <p:sp>
        <p:nvSpPr>
          <p:cNvPr id="3" name="Holder 3"/>
          <p:cNvSpPr>
            <a:spLocks noGrp="1"/>
          </p:cNvSpPr>
          <p:nvPr>
            <p:ph type="body" idx="1"/>
          </p:nvPr>
        </p:nvSpPr>
        <p:spPr>
          <a:xfrm>
            <a:off x="467528" y="1294400"/>
            <a:ext cx="8208949" cy="846386"/>
          </a:xfrm>
          <a:prstGeom prst="rect">
            <a:avLst/>
          </a:prstGeom>
        </p:spPr>
        <p:txBody>
          <a:bodyPr lIns="0" tIns="0" rIns="0" bIns="0"/>
          <a:lstStyle>
            <a:lvl1pPr>
              <a:defRPr sz="5500" b="1" i="0">
                <a:solidFill>
                  <a:schemeClr val="bg1"/>
                </a:solidFill>
                <a:latin typeface="Arial"/>
                <a:cs typeface="Arial"/>
              </a:defRPr>
            </a:lvl1pPr>
          </a:lstStyle>
          <a:p>
            <a:endParaRPr/>
          </a:p>
        </p:txBody>
      </p:sp>
      <p:sp>
        <p:nvSpPr>
          <p:cNvPr id="4" name="Holder 4"/>
          <p:cNvSpPr>
            <a:spLocks noGrp="1"/>
          </p:cNvSpPr>
          <p:nvPr>
            <p:ph type="ftr" sz="quarter" idx="5"/>
          </p:nvPr>
        </p:nvSpPr>
        <p:spPr>
          <a:xfrm>
            <a:off x="455300" y="4873570"/>
            <a:ext cx="1922780" cy="102592"/>
          </a:xfrm>
          <a:prstGeom prst="rect">
            <a:avLst/>
          </a:prstGeom>
        </p:spPr>
        <p:txBody>
          <a:bodyPr lIns="0" tIns="0" rIns="0" bIns="0"/>
          <a:lstStyle>
            <a:lvl1pPr>
              <a:defRPr sz="700" b="0" i="0">
                <a:solidFill>
                  <a:srgbClr val="231F20"/>
                </a:solidFill>
                <a:latin typeface="Arial"/>
                <a:cs typeface="Arial"/>
              </a:defRPr>
            </a:lvl1pPr>
          </a:lstStyle>
          <a:p>
            <a:pPr marL="12700" defTabSz="457200" eaLnBrk="0" fontAlgn="base" hangingPunct="0">
              <a:lnSpc>
                <a:spcPts val="805"/>
              </a:lnSpc>
              <a:spcBef>
                <a:spcPct val="0"/>
              </a:spcBef>
              <a:spcAft>
                <a:spcPct val="0"/>
              </a:spcAft>
            </a:pPr>
            <a:endParaRPr spc="-100" dirty="0">
              <a:ea typeface="ＭＳ Ｐゴシック" charset="0"/>
            </a:endParaRPr>
          </a:p>
        </p:txBody>
      </p:sp>
      <p:sp>
        <p:nvSpPr>
          <p:cNvPr id="5" name="Holder 5"/>
          <p:cNvSpPr>
            <a:spLocks noGrp="1"/>
          </p:cNvSpPr>
          <p:nvPr>
            <p:ph type="dt" sz="half" idx="6"/>
          </p:nvPr>
        </p:nvSpPr>
        <p:spPr>
          <a:xfrm>
            <a:off x="457200" y="4783455"/>
            <a:ext cx="2103120" cy="276999"/>
          </a:xfrm>
          <a:prstGeom prst="rect">
            <a:avLst/>
          </a:prstGeom>
        </p:spPr>
        <p:txBody>
          <a:bodyPr lIns="0" tIns="0" rIns="0" bIns="0"/>
          <a:lstStyle>
            <a:lvl1pPr algn="l">
              <a:defRPr>
                <a:solidFill>
                  <a:schemeClr val="tx1">
                    <a:tint val="75000"/>
                  </a:schemeClr>
                </a:solidFill>
              </a:defRPr>
            </a:lvl1pPr>
          </a:lstStyle>
          <a:p>
            <a:pPr defTabSz="457200" eaLnBrk="0" fontAlgn="base" hangingPunct="0">
              <a:spcBef>
                <a:spcPct val="0"/>
              </a:spcBef>
              <a:spcAft>
                <a:spcPct val="0"/>
              </a:spcAft>
            </a:pPr>
            <a:endParaRPr lang="en-US">
              <a:solidFill>
                <a:srgbClr val="000000">
                  <a:tint val="75000"/>
                </a:srgbClr>
              </a:solidFill>
              <a:ea typeface="ＭＳ Ｐゴシック" charset="0"/>
            </a:endParaRPr>
          </a:p>
        </p:txBody>
      </p:sp>
      <p:sp>
        <p:nvSpPr>
          <p:cNvPr id="6" name="Holder 6"/>
          <p:cNvSpPr>
            <a:spLocks noGrp="1"/>
          </p:cNvSpPr>
          <p:nvPr>
            <p:ph type="sldNum" sz="quarter" idx="7"/>
          </p:nvPr>
        </p:nvSpPr>
        <p:spPr>
          <a:xfrm>
            <a:off x="6583680" y="4783455"/>
            <a:ext cx="2103120" cy="276999"/>
          </a:xfrm>
          <a:prstGeom prst="rect">
            <a:avLst/>
          </a:prstGeom>
        </p:spPr>
        <p:txBody>
          <a:bodyPr lIns="0" tIns="0" rIns="0" bIns="0"/>
          <a:lstStyle>
            <a:lvl1pPr algn="r">
              <a:defRPr>
                <a:solidFill>
                  <a:schemeClr val="tx1">
                    <a:tint val="75000"/>
                  </a:schemeClr>
                </a:solidFill>
              </a:defRPr>
            </a:lvl1pPr>
          </a:lstStyle>
          <a:p>
            <a:pPr defTabSz="457200" eaLnBrk="0" fontAlgn="base" hangingPunct="0">
              <a:spcBef>
                <a:spcPct val="0"/>
              </a:spcBef>
              <a:spcAft>
                <a:spcPct val="0"/>
              </a:spcAft>
            </a:pPr>
            <a:fld id="{B6F15528-21DE-4FAA-801E-634DDDAF4B2B}" type="slidenum">
              <a:rPr>
                <a:solidFill>
                  <a:srgbClr val="000000">
                    <a:tint val="75000"/>
                  </a:srgbClr>
                </a:solidFill>
                <a:ea typeface="ＭＳ Ｐゴシック" charset="0"/>
              </a:rPr>
              <a:pPr defTabSz="457200" eaLnBrk="0" fontAlgn="base" hangingPunct="0">
                <a:spcBef>
                  <a:spcPct val="0"/>
                </a:spcBef>
                <a:spcAft>
                  <a:spcPct val="0"/>
                </a:spcAft>
              </a:pPr>
              <a:t>‹#›</a:t>
            </a:fld>
            <a:endParaRPr>
              <a:solidFill>
                <a:srgbClr val="000000">
                  <a:tint val="75000"/>
                </a:srgbClr>
              </a:solidFill>
              <a:ea typeface="ＭＳ Ｐゴシック" charset="0"/>
            </a:endParaRPr>
          </a:p>
        </p:txBody>
      </p:sp>
    </p:spTree>
    <p:extLst>
      <p:ext uri="{BB962C8B-B14F-4D97-AF65-F5344CB8AC3E}">
        <p14:creationId xmlns:p14="http://schemas.microsoft.com/office/powerpoint/2010/main" val="20989072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5303" y="908709"/>
            <a:ext cx="8233399" cy="284763"/>
          </a:xfrm>
          <a:prstGeom prst="rect">
            <a:avLst/>
          </a:prstGeom>
        </p:spPr>
        <p:txBody>
          <a:bodyPr lIns="0" tIns="0" rIns="0" bIns="0"/>
          <a:lstStyle>
            <a:lvl1pPr>
              <a:defRPr sz="1800" b="0" i="0">
                <a:solidFill>
                  <a:srgbClr val="231F20"/>
                </a:solidFill>
                <a:latin typeface="Arial"/>
                <a:cs typeface="Arial"/>
              </a:defRPr>
            </a:lvl1pPr>
          </a:lstStyle>
          <a:p>
            <a:endParaRPr/>
          </a:p>
        </p:txBody>
      </p:sp>
      <p:sp>
        <p:nvSpPr>
          <p:cNvPr id="3" name="Holder 3"/>
          <p:cNvSpPr>
            <a:spLocks noGrp="1"/>
          </p:cNvSpPr>
          <p:nvPr>
            <p:ph sz="half" idx="2"/>
          </p:nvPr>
        </p:nvSpPr>
        <p:spPr>
          <a:xfrm>
            <a:off x="470665" y="1297050"/>
            <a:ext cx="1911985" cy="492443"/>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sz="half" idx="3"/>
          </p:nvPr>
        </p:nvSpPr>
        <p:spPr>
          <a:xfrm>
            <a:off x="4709160" y="1183005"/>
            <a:ext cx="3977640" cy="4924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455300" y="4873570"/>
            <a:ext cx="1922780" cy="102592"/>
          </a:xfrm>
          <a:prstGeom prst="rect">
            <a:avLst/>
          </a:prstGeom>
        </p:spPr>
        <p:txBody>
          <a:bodyPr lIns="0" tIns="0" rIns="0" bIns="0"/>
          <a:lstStyle>
            <a:lvl1pPr>
              <a:defRPr sz="700" b="0" i="0">
                <a:solidFill>
                  <a:srgbClr val="231F20"/>
                </a:solidFill>
                <a:latin typeface="Arial"/>
                <a:cs typeface="Arial"/>
              </a:defRPr>
            </a:lvl1pPr>
          </a:lstStyle>
          <a:p>
            <a:pPr marL="12700" defTabSz="457200" eaLnBrk="0" fontAlgn="base" hangingPunct="0">
              <a:lnSpc>
                <a:spcPts val="805"/>
              </a:lnSpc>
              <a:spcBef>
                <a:spcPct val="0"/>
              </a:spcBef>
              <a:spcAft>
                <a:spcPct val="0"/>
              </a:spcAft>
            </a:pPr>
            <a:endParaRPr spc="-100" dirty="0">
              <a:ea typeface="ＭＳ Ｐゴシック" charset="0"/>
            </a:endParaRPr>
          </a:p>
        </p:txBody>
      </p:sp>
      <p:sp>
        <p:nvSpPr>
          <p:cNvPr id="6" name="Holder 6"/>
          <p:cNvSpPr>
            <a:spLocks noGrp="1"/>
          </p:cNvSpPr>
          <p:nvPr>
            <p:ph type="dt" sz="half" idx="6"/>
          </p:nvPr>
        </p:nvSpPr>
        <p:spPr>
          <a:xfrm>
            <a:off x="457200" y="4783455"/>
            <a:ext cx="2103120" cy="276999"/>
          </a:xfrm>
          <a:prstGeom prst="rect">
            <a:avLst/>
          </a:prstGeom>
        </p:spPr>
        <p:txBody>
          <a:bodyPr lIns="0" tIns="0" rIns="0" bIns="0"/>
          <a:lstStyle>
            <a:lvl1pPr algn="l">
              <a:defRPr>
                <a:solidFill>
                  <a:schemeClr val="tx1">
                    <a:tint val="75000"/>
                  </a:schemeClr>
                </a:solidFill>
              </a:defRPr>
            </a:lvl1pPr>
          </a:lstStyle>
          <a:p>
            <a:pPr defTabSz="457200" eaLnBrk="0" fontAlgn="base" hangingPunct="0">
              <a:spcBef>
                <a:spcPct val="0"/>
              </a:spcBef>
              <a:spcAft>
                <a:spcPct val="0"/>
              </a:spcAft>
            </a:pPr>
            <a:endParaRPr lang="en-US">
              <a:solidFill>
                <a:srgbClr val="000000">
                  <a:tint val="75000"/>
                </a:srgbClr>
              </a:solidFill>
              <a:ea typeface="ＭＳ Ｐゴシック" charset="0"/>
            </a:endParaRPr>
          </a:p>
        </p:txBody>
      </p:sp>
      <p:sp>
        <p:nvSpPr>
          <p:cNvPr id="7" name="Holder 7"/>
          <p:cNvSpPr>
            <a:spLocks noGrp="1"/>
          </p:cNvSpPr>
          <p:nvPr>
            <p:ph type="sldNum" sz="quarter" idx="7"/>
          </p:nvPr>
        </p:nvSpPr>
        <p:spPr>
          <a:xfrm>
            <a:off x="6583680" y="4783455"/>
            <a:ext cx="2103120" cy="276999"/>
          </a:xfrm>
          <a:prstGeom prst="rect">
            <a:avLst/>
          </a:prstGeom>
        </p:spPr>
        <p:txBody>
          <a:bodyPr lIns="0" tIns="0" rIns="0" bIns="0"/>
          <a:lstStyle>
            <a:lvl1pPr algn="r">
              <a:defRPr>
                <a:solidFill>
                  <a:schemeClr val="tx1">
                    <a:tint val="75000"/>
                  </a:schemeClr>
                </a:solidFill>
              </a:defRPr>
            </a:lvl1pPr>
          </a:lstStyle>
          <a:p>
            <a:pPr defTabSz="457200" eaLnBrk="0" fontAlgn="base" hangingPunct="0">
              <a:spcBef>
                <a:spcPct val="0"/>
              </a:spcBef>
              <a:spcAft>
                <a:spcPct val="0"/>
              </a:spcAft>
            </a:pPr>
            <a:fld id="{B6F15528-21DE-4FAA-801E-634DDDAF4B2B}" type="slidenum">
              <a:rPr>
                <a:solidFill>
                  <a:srgbClr val="000000">
                    <a:tint val="75000"/>
                  </a:srgbClr>
                </a:solidFill>
                <a:ea typeface="ＭＳ Ｐゴシック" charset="0"/>
              </a:rPr>
              <a:pPr defTabSz="457200" eaLnBrk="0" fontAlgn="base" hangingPunct="0">
                <a:spcBef>
                  <a:spcPct val="0"/>
                </a:spcBef>
                <a:spcAft>
                  <a:spcPct val="0"/>
                </a:spcAft>
              </a:pPr>
              <a:t>‹#›</a:t>
            </a:fld>
            <a:endParaRPr>
              <a:solidFill>
                <a:srgbClr val="000000">
                  <a:tint val="75000"/>
                </a:srgbClr>
              </a:solidFill>
              <a:ea typeface="ＭＳ Ｐゴシック" charset="0"/>
            </a:endParaRPr>
          </a:p>
        </p:txBody>
      </p:sp>
    </p:spTree>
    <p:extLst>
      <p:ext uri="{BB962C8B-B14F-4D97-AF65-F5344CB8AC3E}">
        <p14:creationId xmlns:p14="http://schemas.microsoft.com/office/powerpoint/2010/main" val="29014356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8" name="Rechteck 7"/>
          <p:cNvSpPr/>
          <p:nvPr userDrawn="1"/>
        </p:nvSpPr>
        <p:spPr>
          <a:xfrm>
            <a:off x="0" y="0"/>
            <a:ext cx="9144000"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de-DE">
              <a:solidFill>
                <a:srgbClr val="FFFFFF"/>
              </a:solidFill>
            </a:endParaRPr>
          </a:p>
        </p:txBody>
      </p:sp>
      <p:sp>
        <p:nvSpPr>
          <p:cNvPr id="16" name="bk object 16"/>
          <p:cNvSpPr/>
          <p:nvPr/>
        </p:nvSpPr>
        <p:spPr>
          <a:xfrm>
            <a:off x="0" y="0"/>
            <a:ext cx="9144000" cy="5138058"/>
          </a:xfrm>
          <a:prstGeom prst="rect">
            <a:avLst/>
          </a:prstGeom>
          <a:blipFill>
            <a:blip r:embed="rId2"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2" name="Holder 2"/>
          <p:cNvSpPr>
            <a:spLocks noGrp="1"/>
          </p:cNvSpPr>
          <p:nvPr>
            <p:ph type="title"/>
          </p:nvPr>
        </p:nvSpPr>
        <p:spPr>
          <a:xfrm>
            <a:off x="455301" y="908708"/>
            <a:ext cx="8233399" cy="284763"/>
          </a:xfrm>
          <a:prstGeom prst="rect">
            <a:avLst/>
          </a:prstGeom>
        </p:spPr>
        <p:txBody>
          <a:bodyPr lIns="0" tIns="0" rIns="0" bIns="0"/>
          <a:lstStyle>
            <a:lvl1pPr>
              <a:defRPr sz="1800" b="0" i="0">
                <a:solidFill>
                  <a:srgbClr val="231F20"/>
                </a:solidFill>
                <a:latin typeface="Arial"/>
                <a:cs typeface="Arial"/>
              </a:defRPr>
            </a:lvl1pPr>
          </a:lstStyle>
          <a:p>
            <a:endParaRPr/>
          </a:p>
        </p:txBody>
      </p:sp>
      <p:sp>
        <p:nvSpPr>
          <p:cNvPr id="3" name="Holder 3"/>
          <p:cNvSpPr>
            <a:spLocks noGrp="1"/>
          </p:cNvSpPr>
          <p:nvPr>
            <p:ph type="ftr" sz="quarter" idx="5"/>
          </p:nvPr>
        </p:nvSpPr>
        <p:spPr>
          <a:xfrm>
            <a:off x="455300" y="4873569"/>
            <a:ext cx="1922780" cy="114159"/>
          </a:xfrm>
          <a:prstGeom prst="rect">
            <a:avLst/>
          </a:prstGeom>
        </p:spPr>
        <p:txBody>
          <a:bodyPr lIns="0" tIns="0" rIns="0" bIns="0"/>
          <a:lstStyle>
            <a:lvl1pPr>
              <a:defRPr sz="700" b="0" i="0">
                <a:solidFill>
                  <a:srgbClr val="231F20"/>
                </a:solidFill>
                <a:latin typeface="Arial"/>
                <a:cs typeface="Arial"/>
              </a:defRPr>
            </a:lvl1pPr>
          </a:lstStyle>
          <a:p>
            <a:pPr marL="12700" defTabSz="457200" eaLnBrk="0" fontAlgn="base" hangingPunct="0">
              <a:lnSpc>
                <a:spcPts val="805"/>
              </a:lnSpc>
              <a:spcBef>
                <a:spcPct val="0"/>
              </a:spcBef>
              <a:spcAft>
                <a:spcPct val="0"/>
              </a:spcAft>
            </a:pPr>
            <a:r>
              <a:rPr dirty="0">
                <a:ea typeface="ＭＳ Ｐゴシック" charset="0"/>
              </a:rPr>
              <a:t>©  </a:t>
            </a:r>
            <a:r>
              <a:rPr spc="80" dirty="0">
                <a:ea typeface="ＭＳ Ｐゴシック" charset="0"/>
              </a:rPr>
              <a:t>Hansgrohe </a:t>
            </a:r>
            <a:r>
              <a:rPr dirty="0">
                <a:ea typeface="ＭＳ Ｐゴシック" charset="0"/>
              </a:rPr>
              <a:t>S </a:t>
            </a:r>
            <a:r>
              <a:rPr spc="85" dirty="0">
                <a:ea typeface="ＭＳ Ｐゴシック" charset="0"/>
              </a:rPr>
              <a:t>e. </a:t>
            </a:r>
            <a:r>
              <a:rPr spc="60" dirty="0">
                <a:ea typeface="ＭＳ Ｐゴシック" charset="0"/>
              </a:rPr>
              <a:t>All  </a:t>
            </a:r>
            <a:r>
              <a:rPr spc="75" dirty="0">
                <a:ea typeface="ＭＳ Ｐゴシック" charset="0"/>
              </a:rPr>
              <a:t>rights</a:t>
            </a:r>
            <a:r>
              <a:rPr spc="170" dirty="0">
                <a:ea typeface="ＭＳ Ｐゴシック" charset="0"/>
              </a:rPr>
              <a:t> </a:t>
            </a:r>
            <a:r>
              <a:rPr spc="80" dirty="0">
                <a:ea typeface="ＭＳ Ｐゴシック" charset="0"/>
              </a:rPr>
              <a:t>reserved.</a:t>
            </a:r>
            <a:r>
              <a:rPr spc="-100" dirty="0">
                <a:ea typeface="ＭＳ Ｐゴシック" charset="0"/>
              </a:rPr>
              <a:t> </a:t>
            </a:r>
          </a:p>
        </p:txBody>
      </p:sp>
      <p:sp>
        <p:nvSpPr>
          <p:cNvPr id="4" name="Holder 4"/>
          <p:cNvSpPr>
            <a:spLocks noGrp="1"/>
          </p:cNvSpPr>
          <p:nvPr>
            <p:ph type="dt" sz="half" idx="6"/>
          </p:nvPr>
        </p:nvSpPr>
        <p:spPr>
          <a:xfrm>
            <a:off x="457200" y="4783454"/>
            <a:ext cx="2103120" cy="257175"/>
          </a:xfrm>
          <a:prstGeom prst="rect">
            <a:avLst/>
          </a:prstGeom>
        </p:spPr>
        <p:txBody>
          <a:bodyPr lIns="0" tIns="0" rIns="0" bIns="0"/>
          <a:lstStyle>
            <a:lvl1pPr algn="l">
              <a:defRPr>
                <a:solidFill>
                  <a:schemeClr val="tx1">
                    <a:tint val="75000"/>
                  </a:schemeClr>
                </a:solidFill>
              </a:defRPr>
            </a:lvl1pPr>
          </a:lstStyle>
          <a:p>
            <a:pPr defTabSz="457200" eaLnBrk="0" fontAlgn="base" hangingPunct="0">
              <a:spcBef>
                <a:spcPct val="0"/>
              </a:spcBef>
              <a:spcAft>
                <a:spcPct val="0"/>
              </a:spcAft>
            </a:pPr>
            <a:fld id="{1D8BD707-D9CF-40AE-B4C6-C98DA3205C09}" type="datetimeFigureOut">
              <a:rPr lang="en-US">
                <a:solidFill>
                  <a:srgbClr val="000000">
                    <a:tint val="75000"/>
                  </a:srgbClr>
                </a:solidFill>
                <a:ea typeface="ＭＳ Ｐゴシック" charset="0"/>
              </a:rPr>
              <a:pPr defTabSz="457200" eaLnBrk="0" fontAlgn="base" hangingPunct="0">
                <a:spcBef>
                  <a:spcPct val="0"/>
                </a:spcBef>
                <a:spcAft>
                  <a:spcPct val="0"/>
                </a:spcAft>
              </a:pPr>
              <a:t>10/9/2017</a:t>
            </a:fld>
            <a:endParaRPr lang="en-US">
              <a:solidFill>
                <a:srgbClr val="000000">
                  <a:tint val="75000"/>
                </a:srgbClr>
              </a:solidFill>
              <a:ea typeface="ＭＳ Ｐゴシック" charset="0"/>
            </a:endParaRPr>
          </a:p>
        </p:txBody>
      </p:sp>
      <p:sp>
        <p:nvSpPr>
          <p:cNvPr id="5" name="Holder 5"/>
          <p:cNvSpPr>
            <a:spLocks noGrp="1"/>
          </p:cNvSpPr>
          <p:nvPr>
            <p:ph type="sldNum" sz="quarter" idx="7"/>
          </p:nvPr>
        </p:nvSpPr>
        <p:spPr>
          <a:xfrm>
            <a:off x="6583680" y="4783454"/>
            <a:ext cx="2103120" cy="257175"/>
          </a:xfrm>
          <a:prstGeom prst="rect">
            <a:avLst/>
          </a:prstGeom>
        </p:spPr>
        <p:txBody>
          <a:bodyPr lIns="0" tIns="0" rIns="0" bIns="0"/>
          <a:lstStyle>
            <a:lvl1pPr algn="r">
              <a:defRPr>
                <a:solidFill>
                  <a:schemeClr val="tx1">
                    <a:tint val="75000"/>
                  </a:schemeClr>
                </a:solidFill>
              </a:defRPr>
            </a:lvl1pPr>
          </a:lstStyle>
          <a:p>
            <a:pPr defTabSz="457200" eaLnBrk="0" fontAlgn="base" hangingPunct="0">
              <a:spcBef>
                <a:spcPct val="0"/>
              </a:spcBef>
              <a:spcAft>
                <a:spcPct val="0"/>
              </a:spcAft>
            </a:pPr>
            <a:fld id="{B6F15528-21DE-4FAA-801E-634DDDAF4B2B}" type="slidenum">
              <a:rPr>
                <a:solidFill>
                  <a:srgbClr val="000000">
                    <a:tint val="75000"/>
                  </a:srgbClr>
                </a:solidFill>
                <a:ea typeface="ＭＳ Ｐゴシック" charset="0"/>
              </a:rPr>
              <a:pPr defTabSz="457200" eaLnBrk="0" fontAlgn="base" hangingPunct="0">
                <a:spcBef>
                  <a:spcPct val="0"/>
                </a:spcBef>
                <a:spcAft>
                  <a:spcPct val="0"/>
                </a:spcAft>
              </a:pPr>
              <a:t>‹#›</a:t>
            </a:fld>
            <a:endParaRPr>
              <a:solidFill>
                <a:srgbClr val="000000">
                  <a:tint val="75000"/>
                </a:srgbClr>
              </a:solidFill>
              <a:ea typeface="ＭＳ Ｐゴシック" charset="0"/>
            </a:endParaRPr>
          </a:p>
        </p:txBody>
      </p:sp>
    </p:spTree>
    <p:extLst>
      <p:ext uri="{BB962C8B-B14F-4D97-AF65-F5344CB8AC3E}">
        <p14:creationId xmlns:p14="http://schemas.microsoft.com/office/powerpoint/2010/main" val="783417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1878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Masterpage_HL_copytext_list">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55613" y="1674775"/>
            <a:ext cx="4461826" cy="1920717"/>
          </a:xfrm>
          <a:prstGeom prst="rect">
            <a:avLst/>
          </a:prstGeom>
        </p:spPr>
        <p:txBody>
          <a:bodyPr vert="horz" lIns="0" tIns="0"/>
          <a:lstStyle>
            <a:lvl1pPr marL="0" indent="0">
              <a:buNone/>
              <a:defRPr sz="1800" baseline="0">
                <a:latin typeface="Arial"/>
                <a:cs typeface="Arial"/>
              </a:defRPr>
            </a:lvl1pPr>
          </a:lstStyle>
          <a:p>
            <a:pPr lvl="0"/>
            <a:r>
              <a:rPr lang="de-DE" dirty="0" err="1" smtClean="0"/>
              <a:t>Subline</a:t>
            </a:r>
            <a:r>
              <a:rPr lang="de-DE" dirty="0" smtClean="0"/>
              <a:t> </a:t>
            </a:r>
            <a:r>
              <a:rPr lang="de-DE" dirty="0" err="1" smtClean="0"/>
              <a:t>and</a:t>
            </a:r>
            <a:r>
              <a:rPr lang="de-DE" dirty="0" smtClean="0"/>
              <a:t> </a:t>
            </a:r>
            <a:r>
              <a:rPr lang="de-DE" dirty="0" err="1" smtClean="0"/>
              <a:t>copy</a:t>
            </a:r>
            <a:endParaRPr lang="de-DE" dirty="0" smtClean="0"/>
          </a:p>
          <a:p>
            <a:pPr lvl="0"/>
            <a:endParaRPr lang="de-DE" dirty="0" smtClean="0"/>
          </a:p>
          <a:p>
            <a:pPr lvl="0"/>
            <a:r>
              <a:rPr lang="de-DE" dirty="0" smtClean="0"/>
              <a:t>Lists </a:t>
            </a:r>
            <a:r>
              <a:rPr lang="de-DE" dirty="0" err="1" smtClean="0"/>
              <a:t>look</a:t>
            </a:r>
            <a:r>
              <a:rPr lang="de-DE" dirty="0" smtClean="0"/>
              <a:t> </a:t>
            </a:r>
            <a:r>
              <a:rPr lang="de-DE" dirty="0" err="1" smtClean="0"/>
              <a:t>like</a:t>
            </a:r>
            <a:r>
              <a:rPr lang="de-DE" dirty="0" smtClean="0"/>
              <a:t> </a:t>
            </a:r>
            <a:r>
              <a:rPr lang="de-DE" dirty="0" err="1" smtClean="0"/>
              <a:t>this</a:t>
            </a:r>
            <a:r>
              <a:rPr lang="de-DE" dirty="0" smtClean="0"/>
              <a:t>:</a:t>
            </a:r>
          </a:p>
          <a:p>
            <a:pPr lvl="0"/>
            <a:r>
              <a:rPr lang="de-DE" dirty="0" smtClean="0"/>
              <a:t>/  </a:t>
            </a:r>
            <a:r>
              <a:rPr lang="de-DE" dirty="0" err="1" smtClean="0"/>
              <a:t>lorem</a:t>
            </a:r>
            <a:r>
              <a:rPr lang="de-DE" dirty="0" smtClean="0"/>
              <a:t> </a:t>
            </a:r>
            <a:r>
              <a:rPr lang="de-DE" dirty="0" err="1" smtClean="0"/>
              <a:t>ipsum</a:t>
            </a:r>
            <a:endParaRPr lang="de-DE" dirty="0" smtClean="0"/>
          </a:p>
          <a:p>
            <a:pPr lvl="0"/>
            <a:r>
              <a:rPr lang="de-DE" dirty="0" smtClean="0"/>
              <a:t>/  Nam </a:t>
            </a:r>
            <a:r>
              <a:rPr lang="de-DE" dirty="0" err="1" smtClean="0"/>
              <a:t>eosam</a:t>
            </a:r>
            <a:r>
              <a:rPr lang="de-DE" dirty="0" smtClean="0"/>
              <a:t> </a:t>
            </a:r>
            <a:r>
              <a:rPr lang="de-DE" dirty="0" err="1" smtClean="0"/>
              <a:t>quam</a:t>
            </a:r>
            <a:endParaRPr lang="de-DE" dirty="0" smtClean="0"/>
          </a:p>
          <a:p>
            <a:pPr lvl="0"/>
            <a:r>
              <a:rPr lang="de-DE" dirty="0" smtClean="0"/>
              <a:t>/  </a:t>
            </a:r>
            <a:r>
              <a:rPr lang="de-DE" dirty="0" err="1" smtClean="0"/>
              <a:t>Qui</a:t>
            </a:r>
            <a:r>
              <a:rPr lang="de-DE" dirty="0" smtClean="0"/>
              <a:t> </a:t>
            </a:r>
            <a:r>
              <a:rPr lang="de-DE" dirty="0" err="1" smtClean="0"/>
              <a:t>ressi</a:t>
            </a:r>
            <a:r>
              <a:rPr lang="de-DE" dirty="0" smtClean="0"/>
              <a:t> </a:t>
            </a:r>
            <a:r>
              <a:rPr lang="de-DE" dirty="0" err="1" smtClean="0"/>
              <a:t>piet</a:t>
            </a:r>
            <a:endParaRPr lang="de-DE" dirty="0"/>
          </a:p>
        </p:txBody>
      </p:sp>
      <p:sp>
        <p:nvSpPr>
          <p:cNvPr id="8" name="Textplatzhalter 7"/>
          <p:cNvSpPr>
            <a:spLocks noGrp="1"/>
          </p:cNvSpPr>
          <p:nvPr>
            <p:ph type="body" sz="quarter" idx="13" hasCustomPrompt="1"/>
          </p:nvPr>
        </p:nvSpPr>
        <p:spPr>
          <a:xfrm>
            <a:off x="434340" y="898488"/>
            <a:ext cx="4775200" cy="450056"/>
          </a:xfrm>
          <a:prstGeom prst="rect">
            <a:avLst/>
          </a:prstGeom>
        </p:spPr>
        <p:txBody>
          <a:bodyPr vert="horz" lIns="0" tIns="0"/>
          <a:lstStyle>
            <a:lvl1pPr marL="0" indent="0">
              <a:buNone/>
              <a:defRPr sz="1800" kern="500" cap="all" spc="300">
                <a:latin typeface="Arial"/>
                <a:cs typeface="Arial"/>
              </a:defRPr>
            </a:lvl1pPr>
          </a:lstStyle>
          <a:p>
            <a:pPr lvl="0"/>
            <a:r>
              <a:rPr lang="de-DE" dirty="0" smtClean="0"/>
              <a:t>Headline</a:t>
            </a:r>
            <a:endParaRPr lang="de-DE" dirty="0"/>
          </a:p>
        </p:txBody>
      </p:sp>
    </p:spTree>
    <p:extLst>
      <p:ext uri="{BB962C8B-B14F-4D97-AF65-F5344CB8AC3E}">
        <p14:creationId xmlns:p14="http://schemas.microsoft.com/office/powerpoint/2010/main" val="339755831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sterpage_HL_list">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46722" y="1674775"/>
            <a:ext cx="5689918" cy="3135155"/>
          </a:xfrm>
          <a:prstGeom prst="rect">
            <a:avLst/>
          </a:prstGeom>
        </p:spPr>
        <p:txBody>
          <a:bodyPr vert="horz" lIns="0" tIns="0"/>
          <a:lstStyle>
            <a:lvl1pPr marL="0" indent="0">
              <a:buNone/>
              <a:defRPr sz="1800" baseline="0">
                <a:latin typeface="Arial"/>
                <a:cs typeface="Arial"/>
              </a:defRPr>
            </a:lvl1pPr>
          </a:lstStyle>
          <a:p>
            <a:pPr lvl="0"/>
            <a:r>
              <a:rPr lang="de-DE" dirty="0" smtClean="0"/>
              <a:t>/  </a:t>
            </a:r>
            <a:r>
              <a:rPr lang="de-DE" dirty="0" err="1" smtClean="0"/>
              <a:t>Lorem</a:t>
            </a:r>
            <a:r>
              <a:rPr lang="de-DE" dirty="0" smtClean="0"/>
              <a:t> </a:t>
            </a:r>
            <a:r>
              <a:rPr lang="de-DE" dirty="0" err="1" smtClean="0"/>
              <a:t>ipsum</a:t>
            </a:r>
            <a:endParaRPr lang="de-DE" dirty="0" smtClean="0"/>
          </a:p>
          <a:p>
            <a:pPr lvl="0"/>
            <a:endParaRPr lang="de-DE" dirty="0" smtClean="0"/>
          </a:p>
          <a:p>
            <a:pPr lvl="0"/>
            <a:r>
              <a:rPr lang="de-DE" dirty="0" smtClean="0"/>
              <a:t>/  Stet </a:t>
            </a:r>
            <a:r>
              <a:rPr lang="de-DE" dirty="0" err="1" smtClean="0"/>
              <a:t>clita</a:t>
            </a:r>
            <a:r>
              <a:rPr lang="de-DE" dirty="0" smtClean="0"/>
              <a:t> </a:t>
            </a:r>
            <a:r>
              <a:rPr lang="de-DE" dirty="0" err="1" smtClean="0"/>
              <a:t>kasd</a:t>
            </a:r>
            <a:endParaRPr lang="de-DE" dirty="0" smtClean="0"/>
          </a:p>
          <a:p>
            <a:pPr lvl="0"/>
            <a:endParaRPr lang="de-DE" dirty="0" smtClean="0"/>
          </a:p>
          <a:p>
            <a:pPr lvl="0"/>
            <a:r>
              <a:rPr lang="de-DE" dirty="0" smtClean="0"/>
              <a:t>/  </a:t>
            </a:r>
            <a:r>
              <a:rPr lang="de-DE" dirty="0" err="1" smtClean="0"/>
              <a:t>At</a:t>
            </a:r>
            <a:r>
              <a:rPr lang="de-DE" dirty="0" smtClean="0"/>
              <a:t> </a:t>
            </a:r>
            <a:r>
              <a:rPr lang="de-DE" dirty="0" err="1" smtClean="0"/>
              <a:t>vero</a:t>
            </a:r>
            <a:r>
              <a:rPr lang="de-DE" dirty="0" smtClean="0"/>
              <a:t> </a:t>
            </a:r>
            <a:r>
              <a:rPr lang="de-DE" dirty="0" err="1" smtClean="0"/>
              <a:t>eos</a:t>
            </a:r>
            <a:r>
              <a:rPr lang="de-DE" dirty="0" smtClean="0"/>
              <a:t> et </a:t>
            </a:r>
            <a:r>
              <a:rPr lang="de-DE" dirty="0" err="1" smtClean="0"/>
              <a:t>accusama</a:t>
            </a:r>
            <a:endParaRPr lang="de-DE" dirty="0" smtClean="0"/>
          </a:p>
          <a:p>
            <a:pPr lvl="0"/>
            <a:endParaRPr lang="de-DE" dirty="0" smtClean="0"/>
          </a:p>
          <a:p>
            <a:pPr lvl="0"/>
            <a:r>
              <a:rPr lang="de-DE" dirty="0" smtClean="0"/>
              <a:t>/  et </a:t>
            </a:r>
            <a:r>
              <a:rPr lang="de-DE" dirty="0" err="1" smtClean="0"/>
              <a:t>justo</a:t>
            </a:r>
            <a:r>
              <a:rPr lang="de-DE" dirty="0" smtClean="0"/>
              <a:t> </a:t>
            </a:r>
            <a:r>
              <a:rPr lang="de-DE" dirty="0" err="1" smtClean="0"/>
              <a:t>duo</a:t>
            </a:r>
            <a:r>
              <a:rPr lang="de-DE" dirty="0" smtClean="0"/>
              <a:t> </a:t>
            </a:r>
            <a:r>
              <a:rPr lang="de-DE" dirty="0" err="1" smtClean="0"/>
              <a:t>dolores</a:t>
            </a:r>
            <a:endParaRPr lang="de-DE" dirty="0" smtClean="0"/>
          </a:p>
          <a:p>
            <a:pPr lvl="0"/>
            <a:endParaRPr lang="de-DE" dirty="0" smtClean="0"/>
          </a:p>
          <a:p>
            <a:pPr lvl="0"/>
            <a:r>
              <a:rPr lang="de-DE" dirty="0" smtClean="0"/>
              <a:t>/  </a:t>
            </a:r>
            <a:r>
              <a:rPr lang="de-DE" dirty="0" err="1" smtClean="0"/>
              <a:t>sed</a:t>
            </a:r>
            <a:r>
              <a:rPr lang="de-DE" dirty="0" smtClean="0"/>
              <a:t> </a:t>
            </a:r>
            <a:r>
              <a:rPr lang="de-DE" dirty="0" err="1" smtClean="0"/>
              <a:t>diam</a:t>
            </a:r>
            <a:r>
              <a:rPr lang="de-DE" dirty="0" smtClean="0"/>
              <a:t> </a:t>
            </a:r>
            <a:r>
              <a:rPr lang="de-DE" dirty="0" err="1" smtClean="0"/>
              <a:t>voluptuan</a:t>
            </a:r>
            <a:endParaRPr lang="de-DE" dirty="0" smtClean="0"/>
          </a:p>
        </p:txBody>
      </p:sp>
      <p:sp>
        <p:nvSpPr>
          <p:cNvPr id="14" name="Textplatzhalter 7"/>
          <p:cNvSpPr>
            <a:spLocks noGrp="1"/>
          </p:cNvSpPr>
          <p:nvPr>
            <p:ph type="body" sz="quarter" idx="13" hasCustomPrompt="1"/>
          </p:nvPr>
        </p:nvSpPr>
        <p:spPr>
          <a:xfrm>
            <a:off x="434340" y="898488"/>
            <a:ext cx="4775200" cy="450056"/>
          </a:xfrm>
          <a:prstGeom prst="rect">
            <a:avLst/>
          </a:prstGeom>
        </p:spPr>
        <p:txBody>
          <a:bodyPr vert="horz" lIns="0" tIns="0"/>
          <a:lstStyle>
            <a:lvl1pPr marL="0" indent="0">
              <a:buNone/>
              <a:defRPr sz="1800" kern="500" cap="all" spc="300">
                <a:latin typeface="Arial"/>
                <a:cs typeface="Arial"/>
              </a:defRPr>
            </a:lvl1pPr>
          </a:lstStyle>
          <a:p>
            <a:pPr lvl="0"/>
            <a:r>
              <a:rPr lang="de-DE" dirty="0" smtClean="0"/>
              <a:t>Headline</a:t>
            </a:r>
            <a:endParaRPr lang="de-DE" dirty="0"/>
          </a:p>
        </p:txBody>
      </p:sp>
    </p:spTree>
    <p:extLst>
      <p:ext uri="{BB962C8B-B14F-4D97-AF65-F5344CB8AC3E}">
        <p14:creationId xmlns:p14="http://schemas.microsoft.com/office/powerpoint/2010/main" val="204078303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asterpage_HL_copytext">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46722" y="1634379"/>
            <a:ext cx="6807043" cy="3135155"/>
          </a:xfrm>
          <a:prstGeom prst="rect">
            <a:avLst/>
          </a:prstGeom>
        </p:spPr>
        <p:txBody>
          <a:bodyPr vert="horz" lIns="0" tIns="0"/>
          <a:lstStyle>
            <a:lvl1pPr marL="0" indent="0">
              <a:lnSpc>
                <a:spcPct val="110000"/>
              </a:lnSpc>
              <a:buNone/>
              <a:defRPr sz="1800" kern="100" spc="0" baseline="0">
                <a:latin typeface="Arial"/>
                <a:cs typeface="Arial"/>
              </a:defRPr>
            </a:lvl1pPr>
          </a:lstStyle>
          <a:p>
            <a:pPr lvl="0"/>
            <a:r>
              <a:rPr lang="de-DE" dirty="0" smtClean="0"/>
              <a:t>kjdshfkjhkdjhfsdjkhfkjdshfkjdshfkjdshfkjshdfkjdshfkjhdskjfhdskjfhdskjdshfkjhkdjhfsdjkhfkjdshfkjdshfkjdshfkjshdfkjdshfkjhdskjfhdskjfhdskjdshfkjhkdjhfsdjkhfkjdshfkjdshfkjdshfkjshdfkjdshfkjhdskjfhdskjfhdskjhfkjdshfkjdshfkjdshfkjdshfkjshfkjdshfkjdshfkjdshfkjdshfkjdshfkjshdfkjdshfkjdshfkjdshfkjdshfkjhdskjfhkjsdhfkjdshfkjsdhfkjdshfkjdshfkjdshfkjdshfkjdshfkjdshfkjdshfkjdshfkjdshfkjdshfkjdshkjfhdskjfhkdsjhfkjdshfkjdshfkjdshfkjdshfkjdshfkjdshfkjdshfkjdshfkjsdhfkjdshfkjsdhfkjsdhfkjdshfkjdhfkjdshfkjdshfkjdshkjfhdskjfhdskjfhkjdshfkjdshfkjdsfhkjdshfkjshfkjshdkjfhdskjfhkjdshfkjsdhfkjdshfkjdshfkjdshfkdsjhfkdsjhfkjdshfkjdshfkjdshfkjdshfkjdshfkjsdhfkjsdhfkjsdhfkjdshfk</a:t>
            </a:r>
          </a:p>
        </p:txBody>
      </p:sp>
      <p:sp>
        <p:nvSpPr>
          <p:cNvPr id="7" name="Textplatzhalter 7"/>
          <p:cNvSpPr>
            <a:spLocks noGrp="1"/>
          </p:cNvSpPr>
          <p:nvPr>
            <p:ph type="body" sz="quarter" idx="13" hasCustomPrompt="1"/>
          </p:nvPr>
        </p:nvSpPr>
        <p:spPr>
          <a:xfrm>
            <a:off x="434340" y="898488"/>
            <a:ext cx="4775200" cy="450056"/>
          </a:xfrm>
          <a:prstGeom prst="rect">
            <a:avLst/>
          </a:prstGeom>
        </p:spPr>
        <p:txBody>
          <a:bodyPr vert="horz" lIns="0" tIns="0"/>
          <a:lstStyle>
            <a:lvl1pPr marL="0" indent="0">
              <a:buNone/>
              <a:defRPr sz="1800" kern="500" cap="all" spc="300">
                <a:latin typeface="Arial"/>
                <a:cs typeface="Arial"/>
              </a:defRPr>
            </a:lvl1pPr>
          </a:lstStyle>
          <a:p>
            <a:pPr lvl="0"/>
            <a:r>
              <a:rPr lang="de-DE" dirty="0" smtClean="0"/>
              <a:t>Headline</a:t>
            </a:r>
            <a:endParaRPr lang="de-DE" dirty="0"/>
          </a:p>
        </p:txBody>
      </p:sp>
    </p:spTree>
    <p:extLst>
      <p:ext uri="{BB962C8B-B14F-4D97-AF65-F5344CB8AC3E}">
        <p14:creationId xmlns:p14="http://schemas.microsoft.com/office/powerpoint/2010/main" val="360914864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sterpage_2SL_copytext_list">
    <p:spTree>
      <p:nvGrpSpPr>
        <p:cNvPr id="1" name=""/>
        <p:cNvGrpSpPr/>
        <p:nvPr/>
      </p:nvGrpSpPr>
      <p:grpSpPr>
        <a:xfrm>
          <a:off x="0" y="0"/>
          <a:ext cx="0" cy="0"/>
          <a:chOff x="0" y="0"/>
          <a:chExt cx="0" cy="0"/>
        </a:xfrm>
      </p:grpSpPr>
      <p:sp>
        <p:nvSpPr>
          <p:cNvPr id="6" name="Textplatzhalter 5"/>
          <p:cNvSpPr>
            <a:spLocks noGrp="1"/>
          </p:cNvSpPr>
          <p:nvPr>
            <p:ph type="body" sz="quarter" idx="12" hasCustomPrompt="1"/>
          </p:nvPr>
        </p:nvSpPr>
        <p:spPr>
          <a:xfrm>
            <a:off x="446723" y="1675349"/>
            <a:ext cx="4150361" cy="3135155"/>
          </a:xfrm>
          <a:prstGeom prst="rect">
            <a:avLst/>
          </a:prstGeom>
        </p:spPr>
        <p:txBody>
          <a:bodyPr vert="horz" lIns="0" tIns="0"/>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latin typeface="Arial"/>
                <a:cs typeface="Arial"/>
              </a:defRPr>
            </a:lvl1pPr>
          </a:lstStyle>
          <a:p>
            <a:pPr lvl="0"/>
            <a:r>
              <a:rPr lang="de-DE" dirty="0" err="1" smtClean="0"/>
              <a:t>subline</a:t>
            </a:r>
            <a:r>
              <a:rPr lang="de-DE" dirty="0" smtClean="0"/>
              <a:t> </a:t>
            </a:r>
            <a:r>
              <a:rPr lang="de-DE" dirty="0" err="1" smtClean="0"/>
              <a:t>and</a:t>
            </a:r>
            <a:r>
              <a:rPr lang="de-DE" dirty="0" smtClean="0"/>
              <a:t> </a:t>
            </a:r>
            <a:r>
              <a:rPr lang="de-DE" dirty="0" err="1" smtClean="0"/>
              <a:t>copytext</a:t>
            </a:r>
            <a:endParaRPr lang="de-DE" dirty="0" smtClean="0"/>
          </a:p>
          <a:p>
            <a:pPr lvl="0"/>
            <a:endParaRPr lang="de-DE" dirty="0" smtClean="0"/>
          </a:p>
          <a:p>
            <a:pPr lvl="0"/>
            <a:r>
              <a:rPr lang="de-DE" dirty="0" smtClean="0"/>
              <a:t>Lists </a:t>
            </a:r>
            <a:r>
              <a:rPr lang="de-DE" dirty="0" err="1" smtClean="0"/>
              <a:t>look</a:t>
            </a:r>
            <a:r>
              <a:rPr lang="de-DE" dirty="0" smtClean="0"/>
              <a:t> </a:t>
            </a:r>
            <a:r>
              <a:rPr lang="de-DE" dirty="0" err="1" smtClean="0"/>
              <a:t>like</a:t>
            </a:r>
            <a:r>
              <a:rPr lang="de-DE" dirty="0" smtClean="0"/>
              <a:t> </a:t>
            </a:r>
            <a:r>
              <a:rPr lang="de-DE" dirty="0" err="1" smtClean="0"/>
              <a:t>this</a:t>
            </a:r>
            <a:r>
              <a:rPr lang="de-DE" dirty="0" smtClean="0"/>
              <a:t>:</a:t>
            </a:r>
          </a:p>
          <a:p>
            <a:pPr lvl="0"/>
            <a:r>
              <a:rPr lang="de-DE" dirty="0" smtClean="0"/>
              <a:t>/  </a:t>
            </a:r>
            <a:r>
              <a:rPr lang="de-DE" dirty="0" err="1" smtClean="0"/>
              <a:t>lorem</a:t>
            </a:r>
            <a:r>
              <a:rPr lang="de-DE" dirty="0" smtClean="0"/>
              <a:t> </a:t>
            </a:r>
            <a:r>
              <a:rPr lang="de-DE" dirty="0" err="1" smtClean="0"/>
              <a:t>ipsum</a:t>
            </a:r>
            <a:endParaRPr lang="de-DE" dirty="0" smtClean="0"/>
          </a:p>
          <a:p>
            <a:pPr lvl="0"/>
            <a:r>
              <a:rPr lang="de-DE" dirty="0" smtClean="0"/>
              <a:t>/  Nam </a:t>
            </a:r>
            <a:r>
              <a:rPr lang="de-DE" dirty="0" err="1" smtClean="0"/>
              <a:t>eosam</a:t>
            </a:r>
            <a:r>
              <a:rPr lang="de-DE" dirty="0" smtClean="0"/>
              <a:t> </a:t>
            </a:r>
            <a:r>
              <a:rPr lang="de-DE" dirty="0" err="1" smtClean="0"/>
              <a:t>quam</a:t>
            </a:r>
            <a:endParaRPr lang="de-DE" dirty="0" smtClean="0"/>
          </a:p>
          <a:p>
            <a:pPr lvl="0"/>
            <a:r>
              <a:rPr lang="de-DE" dirty="0" smtClean="0"/>
              <a:t>/  Qui </a:t>
            </a:r>
            <a:r>
              <a:rPr lang="de-DE" dirty="0" err="1" smtClean="0"/>
              <a:t>ressi</a:t>
            </a:r>
            <a:r>
              <a:rPr lang="de-DE" dirty="0" smtClean="0"/>
              <a:t> </a:t>
            </a:r>
            <a:r>
              <a:rPr lang="de-DE" dirty="0" err="1" smtClean="0"/>
              <a:t>piet</a:t>
            </a: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dirty="0" smtClean="0"/>
              <a:t>/  Qui </a:t>
            </a:r>
            <a:r>
              <a:rPr lang="de-DE" dirty="0" err="1" smtClean="0"/>
              <a:t>ressi</a:t>
            </a:r>
            <a:r>
              <a:rPr lang="de-DE" dirty="0" smtClean="0"/>
              <a:t> </a:t>
            </a:r>
            <a:r>
              <a:rPr lang="de-DE" dirty="0" err="1" smtClean="0"/>
              <a:t>piet</a:t>
            </a: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dirty="0" smtClean="0"/>
              <a:t>/  Qui </a:t>
            </a:r>
            <a:r>
              <a:rPr lang="de-DE" dirty="0" err="1" smtClean="0"/>
              <a:t>ressi</a:t>
            </a:r>
            <a:r>
              <a:rPr lang="de-DE" dirty="0" smtClean="0"/>
              <a:t> </a:t>
            </a:r>
            <a:r>
              <a:rPr lang="de-DE" dirty="0" err="1" smtClean="0"/>
              <a:t>piet</a:t>
            </a: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dirty="0" smtClean="0"/>
              <a:t>/  Qui </a:t>
            </a:r>
            <a:r>
              <a:rPr lang="de-DE" dirty="0" err="1" smtClean="0"/>
              <a:t>ressi</a:t>
            </a:r>
            <a:r>
              <a:rPr lang="de-DE" dirty="0" smtClean="0"/>
              <a:t> </a:t>
            </a:r>
            <a:r>
              <a:rPr lang="de-DE" dirty="0" err="1" smtClean="0"/>
              <a:t>piet</a:t>
            </a:r>
            <a:endParaRPr lang="de-DE" dirty="0" smtClean="0"/>
          </a:p>
        </p:txBody>
      </p:sp>
      <p:sp>
        <p:nvSpPr>
          <p:cNvPr id="4" name="Textplatzhalter 5"/>
          <p:cNvSpPr>
            <a:spLocks noGrp="1"/>
          </p:cNvSpPr>
          <p:nvPr>
            <p:ph type="body" sz="quarter" idx="13" hasCustomPrompt="1"/>
          </p:nvPr>
        </p:nvSpPr>
        <p:spPr>
          <a:xfrm>
            <a:off x="4652963" y="1674872"/>
            <a:ext cx="4150361" cy="3135155"/>
          </a:xfrm>
          <a:prstGeom prst="rect">
            <a:avLst/>
          </a:prstGeom>
        </p:spPr>
        <p:txBody>
          <a:bodyPr vert="horz" lIns="0" tIns="0"/>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latin typeface="Arial"/>
                <a:cs typeface="Arial"/>
              </a:defRPr>
            </a:lvl1pPr>
          </a:lstStyle>
          <a:p>
            <a:pPr lvl="0"/>
            <a:r>
              <a:rPr lang="de-DE" dirty="0" err="1" smtClean="0"/>
              <a:t>subline</a:t>
            </a:r>
            <a:r>
              <a:rPr lang="de-DE" dirty="0" smtClean="0"/>
              <a:t> </a:t>
            </a:r>
            <a:r>
              <a:rPr lang="de-DE" dirty="0" err="1" smtClean="0"/>
              <a:t>and</a:t>
            </a:r>
            <a:r>
              <a:rPr lang="de-DE" dirty="0" smtClean="0"/>
              <a:t> </a:t>
            </a:r>
            <a:r>
              <a:rPr lang="de-DE" dirty="0" err="1" smtClean="0"/>
              <a:t>copytext</a:t>
            </a:r>
            <a:endParaRPr lang="de-DE" dirty="0" smtClean="0"/>
          </a:p>
          <a:p>
            <a:pPr lvl="0"/>
            <a:endParaRPr lang="de-DE" dirty="0" smtClean="0"/>
          </a:p>
          <a:p>
            <a:pPr lvl="0"/>
            <a:r>
              <a:rPr lang="de-DE" dirty="0" smtClean="0"/>
              <a:t>Lists </a:t>
            </a:r>
            <a:r>
              <a:rPr lang="de-DE" dirty="0" err="1" smtClean="0"/>
              <a:t>look</a:t>
            </a:r>
            <a:r>
              <a:rPr lang="de-DE" dirty="0" smtClean="0"/>
              <a:t> </a:t>
            </a:r>
            <a:r>
              <a:rPr lang="de-DE" dirty="0" err="1" smtClean="0"/>
              <a:t>like</a:t>
            </a:r>
            <a:r>
              <a:rPr lang="de-DE" dirty="0" smtClean="0"/>
              <a:t> </a:t>
            </a:r>
            <a:r>
              <a:rPr lang="de-DE" dirty="0" err="1" smtClean="0"/>
              <a:t>this</a:t>
            </a:r>
            <a:r>
              <a:rPr lang="de-DE" dirty="0" smtClean="0"/>
              <a:t>:</a:t>
            </a:r>
          </a:p>
          <a:p>
            <a:pPr lvl="0"/>
            <a:r>
              <a:rPr lang="de-DE" dirty="0" smtClean="0"/>
              <a:t>/  </a:t>
            </a:r>
            <a:r>
              <a:rPr lang="de-DE" dirty="0" err="1" smtClean="0"/>
              <a:t>lorem</a:t>
            </a:r>
            <a:r>
              <a:rPr lang="de-DE" dirty="0" smtClean="0"/>
              <a:t> </a:t>
            </a:r>
            <a:r>
              <a:rPr lang="de-DE" dirty="0" err="1" smtClean="0"/>
              <a:t>ipsum</a:t>
            </a:r>
            <a:endParaRPr lang="de-DE" dirty="0" smtClean="0"/>
          </a:p>
          <a:p>
            <a:pPr lvl="0"/>
            <a:r>
              <a:rPr lang="de-DE" dirty="0" smtClean="0"/>
              <a:t>/  Nam </a:t>
            </a:r>
            <a:r>
              <a:rPr lang="de-DE" dirty="0" err="1" smtClean="0"/>
              <a:t>eosam</a:t>
            </a:r>
            <a:r>
              <a:rPr lang="de-DE" dirty="0" smtClean="0"/>
              <a:t> </a:t>
            </a:r>
            <a:r>
              <a:rPr lang="de-DE" dirty="0" err="1" smtClean="0"/>
              <a:t>quam</a:t>
            </a:r>
            <a:endParaRPr lang="de-DE" dirty="0" smtClean="0"/>
          </a:p>
          <a:p>
            <a:pPr lvl="0"/>
            <a:r>
              <a:rPr lang="de-DE" dirty="0" smtClean="0"/>
              <a:t>/  Qui </a:t>
            </a:r>
            <a:r>
              <a:rPr lang="de-DE" dirty="0" err="1" smtClean="0"/>
              <a:t>ressi</a:t>
            </a:r>
            <a:r>
              <a:rPr lang="de-DE" dirty="0" smtClean="0"/>
              <a:t> </a:t>
            </a:r>
            <a:r>
              <a:rPr lang="de-DE" dirty="0" err="1" smtClean="0"/>
              <a:t>piet</a:t>
            </a: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dirty="0" smtClean="0"/>
              <a:t>/  Qui </a:t>
            </a:r>
            <a:r>
              <a:rPr lang="de-DE" dirty="0" err="1" smtClean="0"/>
              <a:t>ressi</a:t>
            </a:r>
            <a:r>
              <a:rPr lang="de-DE" dirty="0" smtClean="0"/>
              <a:t> </a:t>
            </a:r>
            <a:r>
              <a:rPr lang="de-DE" dirty="0" err="1" smtClean="0"/>
              <a:t>piet</a:t>
            </a: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dirty="0" smtClean="0"/>
              <a:t>/  Qui </a:t>
            </a:r>
            <a:r>
              <a:rPr lang="de-DE" dirty="0" err="1" smtClean="0"/>
              <a:t>ressi</a:t>
            </a:r>
            <a:r>
              <a:rPr lang="de-DE" dirty="0" smtClean="0"/>
              <a:t> </a:t>
            </a:r>
            <a:r>
              <a:rPr lang="de-DE" dirty="0" err="1" smtClean="0"/>
              <a:t>piet</a:t>
            </a: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dirty="0" smtClean="0"/>
              <a:t>/  Qui </a:t>
            </a:r>
            <a:r>
              <a:rPr lang="de-DE" dirty="0" err="1" smtClean="0"/>
              <a:t>ressi</a:t>
            </a:r>
            <a:r>
              <a:rPr lang="de-DE" dirty="0" smtClean="0"/>
              <a:t> </a:t>
            </a:r>
            <a:r>
              <a:rPr lang="de-DE" dirty="0" err="1" smtClean="0"/>
              <a:t>piet</a:t>
            </a:r>
            <a:endParaRPr lang="de-DE" dirty="0" smtClean="0"/>
          </a:p>
          <a:p>
            <a:pPr lvl="0"/>
            <a:endParaRPr lang="de-DE" dirty="0" smtClean="0"/>
          </a:p>
        </p:txBody>
      </p:sp>
      <p:sp>
        <p:nvSpPr>
          <p:cNvPr id="8" name="Textplatzhalter 7"/>
          <p:cNvSpPr>
            <a:spLocks noGrp="1"/>
          </p:cNvSpPr>
          <p:nvPr>
            <p:ph type="body" sz="quarter" idx="14" hasCustomPrompt="1"/>
          </p:nvPr>
        </p:nvSpPr>
        <p:spPr>
          <a:xfrm>
            <a:off x="434340" y="898488"/>
            <a:ext cx="4775200" cy="450056"/>
          </a:xfrm>
          <a:prstGeom prst="rect">
            <a:avLst/>
          </a:prstGeom>
        </p:spPr>
        <p:txBody>
          <a:bodyPr vert="horz" lIns="0" tIns="0"/>
          <a:lstStyle>
            <a:lvl1pPr marL="0" indent="0">
              <a:buNone/>
              <a:defRPr sz="1800" kern="500" cap="all" spc="300">
                <a:latin typeface="Arial"/>
                <a:cs typeface="Arial"/>
              </a:defRPr>
            </a:lvl1pPr>
          </a:lstStyle>
          <a:p>
            <a:pPr lvl="0"/>
            <a:r>
              <a:rPr lang="de-DE" dirty="0" smtClean="0"/>
              <a:t>Headline</a:t>
            </a:r>
            <a:endParaRPr lang="de-DE" dirty="0"/>
          </a:p>
        </p:txBody>
      </p:sp>
    </p:spTree>
    <p:extLst>
      <p:ext uri="{BB962C8B-B14F-4D97-AF65-F5344CB8AC3E}">
        <p14:creationId xmlns:p14="http://schemas.microsoft.com/office/powerpoint/2010/main" val="186472154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sterpage_SL_copytext_image">
    <p:spTree>
      <p:nvGrpSpPr>
        <p:cNvPr id="1" name=""/>
        <p:cNvGrpSpPr/>
        <p:nvPr/>
      </p:nvGrpSpPr>
      <p:grpSpPr>
        <a:xfrm>
          <a:off x="0" y="0"/>
          <a:ext cx="0" cy="0"/>
          <a:chOff x="0" y="0"/>
          <a:chExt cx="0" cy="0"/>
        </a:xfrm>
      </p:grpSpPr>
      <p:sp>
        <p:nvSpPr>
          <p:cNvPr id="7" name="Rechteck 6"/>
          <p:cNvSpPr/>
          <p:nvPr userDrawn="1"/>
        </p:nvSpPr>
        <p:spPr>
          <a:xfrm>
            <a:off x="4665664" y="1729112"/>
            <a:ext cx="4011612" cy="215265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de-DE">
              <a:solidFill>
                <a:srgbClr val="FFFFFF"/>
              </a:solidFill>
            </a:endParaRPr>
          </a:p>
        </p:txBody>
      </p:sp>
      <p:sp>
        <p:nvSpPr>
          <p:cNvPr id="3" name="Bildplatzhalter 2"/>
          <p:cNvSpPr>
            <a:spLocks noGrp="1"/>
          </p:cNvSpPr>
          <p:nvPr>
            <p:ph type="pic" sz="quarter" idx="13"/>
          </p:nvPr>
        </p:nvSpPr>
        <p:spPr>
          <a:xfrm>
            <a:off x="4665664" y="1715691"/>
            <a:ext cx="4013199" cy="2166071"/>
          </a:xfrm>
          <a:prstGeom prst="rect">
            <a:avLst/>
          </a:prstGeom>
        </p:spPr>
        <p:txBody>
          <a:bodyPr vert="horz"/>
          <a:lstStyle>
            <a:lvl1pPr marL="0" indent="0" algn="ctr">
              <a:buNone/>
              <a:defRPr sz="1800">
                <a:solidFill>
                  <a:schemeClr val="bg1"/>
                </a:solidFill>
              </a:defRPr>
            </a:lvl1pPr>
          </a:lstStyle>
          <a:p>
            <a:r>
              <a:rPr lang="de-DE" dirty="0" smtClean="0"/>
              <a:t>Bild auf Platzhalter ziehen oder durch Klicken auf Symbol hinzufügen</a:t>
            </a:r>
            <a:endParaRPr lang="de-DE" dirty="0"/>
          </a:p>
        </p:txBody>
      </p:sp>
      <p:sp>
        <p:nvSpPr>
          <p:cNvPr id="9" name="Textplatzhalter 5"/>
          <p:cNvSpPr>
            <a:spLocks noGrp="1"/>
          </p:cNvSpPr>
          <p:nvPr>
            <p:ph type="body" sz="quarter" idx="14" hasCustomPrompt="1"/>
          </p:nvPr>
        </p:nvSpPr>
        <p:spPr>
          <a:xfrm>
            <a:off x="4561523" y="3977164"/>
            <a:ext cx="3802381" cy="308459"/>
          </a:xfrm>
          <a:prstGeom prst="rect">
            <a:avLst/>
          </a:prstGeom>
        </p:spPr>
        <p:txBody>
          <a:bodyPr vert="horz"/>
          <a:lstStyle>
            <a:lvl1pPr marL="0" indent="0">
              <a:buNone/>
              <a:defRPr sz="1100" baseline="0">
                <a:latin typeface="Arial"/>
                <a:cs typeface="Arial"/>
              </a:defRPr>
            </a:lvl1pPr>
          </a:lstStyle>
          <a:p>
            <a:pPr lvl="0"/>
            <a:r>
              <a:rPr lang="de-DE" dirty="0" smtClean="0"/>
              <a:t>Caption </a:t>
            </a:r>
            <a:r>
              <a:rPr lang="de-DE" dirty="0" err="1" smtClean="0"/>
              <a:t>fdfhfdgjfdjgdghjdfgjgfjgff</a:t>
            </a:r>
            <a:endParaRPr lang="de-DE" dirty="0" smtClean="0"/>
          </a:p>
        </p:txBody>
      </p:sp>
      <p:sp>
        <p:nvSpPr>
          <p:cNvPr id="10" name="Textplatzhalter 7"/>
          <p:cNvSpPr>
            <a:spLocks noGrp="1"/>
          </p:cNvSpPr>
          <p:nvPr>
            <p:ph type="body" sz="quarter" idx="15" hasCustomPrompt="1"/>
          </p:nvPr>
        </p:nvSpPr>
        <p:spPr>
          <a:xfrm>
            <a:off x="434340" y="898488"/>
            <a:ext cx="4775200" cy="450056"/>
          </a:xfrm>
          <a:prstGeom prst="rect">
            <a:avLst/>
          </a:prstGeom>
        </p:spPr>
        <p:txBody>
          <a:bodyPr vert="horz" lIns="0" tIns="0"/>
          <a:lstStyle>
            <a:lvl1pPr marL="0" indent="0">
              <a:buNone/>
              <a:defRPr sz="1800" kern="500" cap="all" spc="300">
                <a:latin typeface="Arial"/>
                <a:cs typeface="Arial"/>
              </a:defRPr>
            </a:lvl1pPr>
          </a:lstStyle>
          <a:p>
            <a:pPr lvl="0"/>
            <a:r>
              <a:rPr lang="de-DE" dirty="0" smtClean="0"/>
              <a:t>Headline</a:t>
            </a:r>
            <a:endParaRPr lang="de-DE" dirty="0"/>
          </a:p>
        </p:txBody>
      </p:sp>
      <p:sp>
        <p:nvSpPr>
          <p:cNvPr id="11" name="Textplatzhalter 5"/>
          <p:cNvSpPr>
            <a:spLocks noGrp="1"/>
          </p:cNvSpPr>
          <p:nvPr>
            <p:ph type="body" sz="quarter" idx="12" hasCustomPrompt="1"/>
          </p:nvPr>
        </p:nvSpPr>
        <p:spPr>
          <a:xfrm>
            <a:off x="446723" y="1675349"/>
            <a:ext cx="4150361" cy="3135155"/>
          </a:xfrm>
          <a:prstGeom prst="rect">
            <a:avLst/>
          </a:prstGeom>
        </p:spPr>
        <p:txBody>
          <a:bodyPr vert="horz" lIns="0" tIns="0"/>
          <a:lstStyle>
            <a:lvl1pPr marL="0" marR="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sz="1800" baseline="0">
                <a:latin typeface="Arial"/>
                <a:cs typeface="Arial"/>
              </a:defRPr>
            </a:lvl1pPr>
          </a:lstStyle>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r>
              <a:rPr lang="de-DE" dirty="0" smtClean="0"/>
              <a:t> </a:t>
            </a:r>
            <a:r>
              <a:rPr lang="de-DE" dirty="0" err="1" smtClean="0"/>
              <a:t>subline</a:t>
            </a:r>
            <a:r>
              <a:rPr lang="de-DE" dirty="0" smtClean="0"/>
              <a:t> </a:t>
            </a:r>
            <a:r>
              <a:rPr lang="de-DE" dirty="0" err="1" smtClean="0"/>
              <a:t>and</a:t>
            </a:r>
            <a:r>
              <a:rPr lang="de-DE" dirty="0" smtClean="0"/>
              <a:t> </a:t>
            </a:r>
            <a:r>
              <a:rPr lang="de-DE" dirty="0" err="1" smtClean="0"/>
              <a:t>copytext</a:t>
            </a: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marL="0" marR="0" lvl="0" indent="0" algn="l" defTabSz="4572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lang="de-DE" dirty="0" smtClean="0"/>
          </a:p>
          <a:p>
            <a:pPr lvl="0"/>
            <a:endParaRPr lang="de-DE" dirty="0" smtClean="0"/>
          </a:p>
        </p:txBody>
      </p:sp>
    </p:spTree>
    <p:extLst>
      <p:ext uri="{BB962C8B-B14F-4D97-AF65-F5344CB8AC3E}">
        <p14:creationId xmlns:p14="http://schemas.microsoft.com/office/powerpoint/2010/main" val="385151588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asterpage_HL_2images">
    <p:spTree>
      <p:nvGrpSpPr>
        <p:cNvPr id="1" name=""/>
        <p:cNvGrpSpPr/>
        <p:nvPr/>
      </p:nvGrpSpPr>
      <p:grpSpPr>
        <a:xfrm>
          <a:off x="0" y="0"/>
          <a:ext cx="0" cy="0"/>
          <a:chOff x="0" y="0"/>
          <a:chExt cx="0" cy="0"/>
        </a:xfrm>
      </p:grpSpPr>
      <p:sp>
        <p:nvSpPr>
          <p:cNvPr id="11" name="Rechteck 10"/>
          <p:cNvSpPr/>
          <p:nvPr userDrawn="1"/>
        </p:nvSpPr>
        <p:spPr>
          <a:xfrm>
            <a:off x="458788" y="1736732"/>
            <a:ext cx="4011612" cy="215265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de-DE">
              <a:solidFill>
                <a:srgbClr val="FFFFFF"/>
              </a:solidFill>
            </a:endParaRPr>
          </a:p>
        </p:txBody>
      </p:sp>
      <p:sp>
        <p:nvSpPr>
          <p:cNvPr id="7" name="Rechteck 6"/>
          <p:cNvSpPr/>
          <p:nvPr userDrawn="1"/>
        </p:nvSpPr>
        <p:spPr>
          <a:xfrm>
            <a:off x="4665664" y="1729112"/>
            <a:ext cx="4011612" cy="2152650"/>
          </a:xfrm>
          <a:prstGeom prst="rect">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de-DE">
              <a:solidFill>
                <a:srgbClr val="FFFFFF"/>
              </a:solidFill>
            </a:endParaRPr>
          </a:p>
        </p:txBody>
      </p:sp>
      <p:sp>
        <p:nvSpPr>
          <p:cNvPr id="3" name="Bildplatzhalter 2"/>
          <p:cNvSpPr>
            <a:spLocks noGrp="1"/>
          </p:cNvSpPr>
          <p:nvPr>
            <p:ph type="pic" sz="quarter" idx="13"/>
          </p:nvPr>
        </p:nvSpPr>
        <p:spPr>
          <a:xfrm>
            <a:off x="4665664" y="1715691"/>
            <a:ext cx="4013199" cy="2166071"/>
          </a:xfrm>
          <a:prstGeom prst="rect">
            <a:avLst/>
          </a:prstGeom>
          <a:effectLst/>
        </p:spPr>
        <p:txBody>
          <a:bodyPr vert="horz"/>
          <a:lstStyle>
            <a:lvl1pPr marL="0" marR="0" indent="0" algn="ctr" defTabSz="457200" rtl="0" eaLnBrk="1" fontAlgn="auto" latinLnBrk="0" hangingPunct="1">
              <a:lnSpc>
                <a:spcPct val="100000"/>
              </a:lnSpc>
              <a:spcBef>
                <a:spcPct val="20000"/>
              </a:spcBef>
              <a:spcAft>
                <a:spcPts val="0"/>
              </a:spcAft>
              <a:buClrTx/>
              <a:buSzTx/>
              <a:buFont typeface="Arial" panose="020B0604020202020204" pitchFamily="34" charset="0"/>
              <a:buNone/>
              <a:tabLst/>
              <a:defRPr sz="1800">
                <a:solidFill>
                  <a:schemeClr val="bg1"/>
                </a:solidFill>
              </a:defRPr>
            </a:lvl1pPr>
          </a:lstStyle>
          <a:p>
            <a:r>
              <a:rPr lang="de-DE" dirty="0" smtClean="0"/>
              <a:t>Bild auf Platzhalter ziehen oder durch Klicken auf Symbol hinzufügen</a:t>
            </a:r>
          </a:p>
          <a:p>
            <a:endParaRPr lang="de-DE" dirty="0" smtClean="0"/>
          </a:p>
        </p:txBody>
      </p:sp>
      <p:sp>
        <p:nvSpPr>
          <p:cNvPr id="9" name="Textplatzhalter 5"/>
          <p:cNvSpPr>
            <a:spLocks noGrp="1"/>
          </p:cNvSpPr>
          <p:nvPr>
            <p:ph type="body" sz="quarter" idx="14" hasCustomPrompt="1"/>
          </p:nvPr>
        </p:nvSpPr>
        <p:spPr>
          <a:xfrm>
            <a:off x="4561523" y="3977164"/>
            <a:ext cx="3802381" cy="308459"/>
          </a:xfrm>
          <a:prstGeom prst="rect">
            <a:avLst/>
          </a:prstGeom>
        </p:spPr>
        <p:txBody>
          <a:bodyPr vert="horz"/>
          <a:lstStyle>
            <a:lvl1pPr marL="0" indent="0">
              <a:buNone/>
              <a:defRPr sz="1100" baseline="0">
                <a:latin typeface="Arial"/>
                <a:cs typeface="Arial"/>
              </a:defRPr>
            </a:lvl1pPr>
          </a:lstStyle>
          <a:p>
            <a:pPr lvl="0"/>
            <a:r>
              <a:rPr lang="de-DE" dirty="0" err="1" smtClean="0"/>
              <a:t>caption</a:t>
            </a:r>
            <a:endParaRPr lang="de-DE" dirty="0" smtClean="0"/>
          </a:p>
        </p:txBody>
      </p:sp>
      <p:sp>
        <p:nvSpPr>
          <p:cNvPr id="10" name="Textplatzhalter 5"/>
          <p:cNvSpPr>
            <a:spLocks noGrp="1"/>
          </p:cNvSpPr>
          <p:nvPr>
            <p:ph type="body" sz="quarter" idx="16" hasCustomPrompt="1"/>
          </p:nvPr>
        </p:nvSpPr>
        <p:spPr>
          <a:xfrm>
            <a:off x="371792" y="3984784"/>
            <a:ext cx="3802381" cy="308459"/>
          </a:xfrm>
          <a:prstGeom prst="rect">
            <a:avLst/>
          </a:prstGeom>
        </p:spPr>
        <p:txBody>
          <a:bodyPr vert="horz"/>
          <a:lstStyle>
            <a:lvl1pPr marL="0" indent="0">
              <a:buNone/>
              <a:defRPr sz="1100" baseline="0">
                <a:latin typeface="Arial"/>
                <a:cs typeface="Arial"/>
              </a:defRPr>
            </a:lvl1pPr>
          </a:lstStyle>
          <a:p>
            <a:pPr lvl="0"/>
            <a:r>
              <a:rPr lang="de-DE" dirty="0" err="1" smtClean="0"/>
              <a:t>caption</a:t>
            </a:r>
            <a:endParaRPr lang="de-DE" dirty="0" smtClean="0"/>
          </a:p>
        </p:txBody>
      </p:sp>
      <p:sp>
        <p:nvSpPr>
          <p:cNvPr id="13" name="Textplatzhalter 7"/>
          <p:cNvSpPr>
            <a:spLocks noGrp="1"/>
          </p:cNvSpPr>
          <p:nvPr>
            <p:ph type="body" sz="quarter" idx="17" hasCustomPrompt="1"/>
          </p:nvPr>
        </p:nvSpPr>
        <p:spPr>
          <a:xfrm>
            <a:off x="434340" y="898488"/>
            <a:ext cx="4775200" cy="450056"/>
          </a:xfrm>
          <a:prstGeom prst="rect">
            <a:avLst/>
          </a:prstGeom>
        </p:spPr>
        <p:txBody>
          <a:bodyPr vert="horz" lIns="0" tIns="0"/>
          <a:lstStyle>
            <a:lvl1pPr marL="0" indent="0">
              <a:buNone/>
              <a:defRPr sz="1800" kern="500" cap="all" spc="300">
                <a:latin typeface="Arial"/>
                <a:cs typeface="Arial"/>
              </a:defRPr>
            </a:lvl1pPr>
          </a:lstStyle>
          <a:p>
            <a:pPr lvl="0"/>
            <a:r>
              <a:rPr lang="de-DE" dirty="0" smtClean="0"/>
              <a:t>Headline</a:t>
            </a:r>
            <a:endParaRPr lang="de-DE" dirty="0"/>
          </a:p>
        </p:txBody>
      </p:sp>
      <p:sp>
        <p:nvSpPr>
          <p:cNvPr id="14" name="Bildplatzhalter 2"/>
          <p:cNvSpPr>
            <a:spLocks noGrp="1"/>
          </p:cNvSpPr>
          <p:nvPr>
            <p:ph type="pic" sz="quarter" idx="18"/>
          </p:nvPr>
        </p:nvSpPr>
        <p:spPr>
          <a:xfrm>
            <a:off x="479426" y="1729112"/>
            <a:ext cx="4013199" cy="2166071"/>
          </a:xfrm>
          <a:prstGeom prst="rect">
            <a:avLst/>
          </a:prstGeom>
        </p:spPr>
        <p:txBody>
          <a:bodyPr vert="horz"/>
          <a:lstStyle>
            <a:lvl1pPr marL="0" indent="0" algn="ctr">
              <a:buNone/>
              <a:defRPr sz="1800">
                <a:solidFill>
                  <a:schemeClr val="bg1"/>
                </a:solidFill>
              </a:defRPr>
            </a:lvl1pPr>
          </a:lstStyle>
          <a:p>
            <a:r>
              <a:rPr lang="de-DE" dirty="0" smtClean="0"/>
              <a:t>Bild auf Platzhalter ziehen oder durch Klicken auf Symbol hinzufügen</a:t>
            </a:r>
            <a:endParaRPr lang="de-DE" dirty="0"/>
          </a:p>
        </p:txBody>
      </p:sp>
    </p:spTree>
    <p:extLst>
      <p:ext uri="{BB962C8B-B14F-4D97-AF65-F5344CB8AC3E}">
        <p14:creationId xmlns:p14="http://schemas.microsoft.com/office/powerpoint/2010/main" val="888360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emf"/><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 name="Rechteck 29"/>
          <p:cNvSpPr/>
          <p:nvPr userDrawn="1"/>
        </p:nvSpPr>
        <p:spPr>
          <a:xfrm>
            <a:off x="0" y="0"/>
            <a:ext cx="9144000" cy="5143500"/>
          </a:xfrm>
          <a:prstGeom prst="rect">
            <a:avLst/>
          </a:prstGeom>
          <a:solidFill>
            <a:srgbClr val="00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eaLnBrk="0" fontAlgn="base" hangingPunct="0">
              <a:spcBef>
                <a:spcPct val="0"/>
              </a:spcBef>
              <a:spcAft>
                <a:spcPct val="0"/>
              </a:spcAft>
            </a:pPr>
            <a:endParaRPr lang="de-DE">
              <a:solidFill>
                <a:srgbClr val="FFFFFF"/>
              </a:solidFill>
            </a:endParaRPr>
          </a:p>
        </p:txBody>
      </p:sp>
      <p:pic>
        <p:nvPicPr>
          <p:cNvPr id="5" name="Bild 4" descr="Axor_negativ_white_bis_100mm.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872474" y="3550"/>
            <a:ext cx="2273300" cy="1231900"/>
          </a:xfrm>
          <a:prstGeom prst="rect">
            <a:avLst/>
          </a:prstGeom>
        </p:spPr>
      </p:pic>
      <p:sp>
        <p:nvSpPr>
          <p:cNvPr id="6" name="Textplatzhalter 2"/>
          <p:cNvSpPr txBox="1">
            <a:spLocks/>
          </p:cNvSpPr>
          <p:nvPr userDrawn="1"/>
        </p:nvSpPr>
        <p:spPr>
          <a:xfrm>
            <a:off x="5818543" y="4133343"/>
            <a:ext cx="3017203" cy="615950"/>
          </a:xfrm>
          <a:prstGeom prst="rect">
            <a:avLst/>
          </a:prstGeom>
        </p:spPr>
        <p:txBody>
          <a:bodyPr vert="horz"/>
          <a:lstStyle>
            <a:lvl1pPr marL="0" indent="0" algn="r" defTabSz="457200" rtl="0" eaLnBrk="1" latinLnBrk="0" hangingPunct="1">
              <a:lnSpc>
                <a:spcPct val="130000"/>
              </a:lnSpc>
              <a:spcBef>
                <a:spcPct val="20000"/>
              </a:spcBef>
              <a:buFont typeface="Arial" panose="020B0604020202020204" pitchFamily="34" charset="0"/>
              <a:buNone/>
              <a:defRPr sz="1800" kern="500" spc="390" baseline="0">
                <a:solidFill>
                  <a:schemeClr val="bg1"/>
                </a:solidFill>
                <a:latin typeface="Arial"/>
                <a:ea typeface="+mn-ea"/>
                <a:cs typeface="Arial"/>
              </a:defRPr>
            </a:lvl1pPr>
            <a:lvl2pPr marL="504000" indent="-252000" algn="l" defTabSz="457200" rtl="0" eaLnBrk="1" latinLnBrk="0" hangingPunct="1">
              <a:spcBef>
                <a:spcPct val="20000"/>
              </a:spcBef>
              <a:buFont typeface="Arial" panose="020B0604020202020204" pitchFamily="34" charset="0"/>
              <a:buChar char="&gt;"/>
              <a:defRPr sz="2800" kern="1200">
                <a:solidFill>
                  <a:schemeClr val="tx1"/>
                </a:solidFill>
                <a:latin typeface="+mn-lt"/>
                <a:ea typeface="+mn-ea"/>
                <a:cs typeface="+mn-cs"/>
              </a:defRPr>
            </a:lvl2pPr>
            <a:lvl3pPr marL="756000" indent="-216000" algn="l" defTabSz="457200" rtl="0" eaLnBrk="1" latinLnBrk="0" hangingPunct="1">
              <a:spcBef>
                <a:spcPct val="20000"/>
              </a:spcBef>
              <a:buFont typeface="Arial" panose="020B0604020202020204" pitchFamily="34" charset="0"/>
              <a:buChar char="&gt;"/>
              <a:defRPr sz="2400" kern="1200">
                <a:solidFill>
                  <a:schemeClr val="tx1"/>
                </a:solidFill>
                <a:latin typeface="+mn-lt"/>
                <a:ea typeface="+mn-ea"/>
                <a:cs typeface="+mn-cs"/>
              </a:defRPr>
            </a:lvl3pPr>
            <a:lvl4pPr marL="1008000" indent="-216000" algn="l" defTabSz="457200" rtl="0" eaLnBrk="1" latinLnBrk="0" hangingPunct="1">
              <a:spcBef>
                <a:spcPct val="20000"/>
              </a:spcBef>
              <a:buFont typeface="Arial" panose="020B0604020202020204" pitchFamily="34" charset="0"/>
              <a:buChar char="&gt;"/>
              <a:defRPr sz="2000" kern="1200">
                <a:solidFill>
                  <a:schemeClr val="tx1"/>
                </a:solidFill>
                <a:latin typeface="+mn-lt"/>
                <a:ea typeface="+mn-ea"/>
                <a:cs typeface="+mn-cs"/>
              </a:defRPr>
            </a:lvl4pPr>
            <a:lvl5pPr marL="1260000" indent="-216000" algn="l" defTabSz="457200" rtl="0" eaLnBrk="1" latinLnBrk="0" hangingPunct="1">
              <a:spcBef>
                <a:spcPct val="20000"/>
              </a:spcBef>
              <a:buFont typeface="Arial" panose="020B0604020202020204" pitchFamily="34" charset="0"/>
              <a:buChar char="&g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fontAlgn="base">
              <a:lnSpc>
                <a:spcPct val="90000"/>
              </a:lnSpc>
              <a:spcAft>
                <a:spcPct val="0"/>
              </a:spcAft>
            </a:pPr>
            <a:r>
              <a:rPr lang="de-DE" dirty="0" smtClean="0">
                <a:solidFill>
                  <a:srgbClr val="FFFFFF"/>
                </a:solidFill>
              </a:rPr>
              <a:t>FORM FOLLOWS</a:t>
            </a:r>
          </a:p>
          <a:p>
            <a:pPr fontAlgn="base">
              <a:lnSpc>
                <a:spcPct val="90000"/>
              </a:lnSpc>
              <a:spcAft>
                <a:spcPct val="0"/>
              </a:spcAft>
            </a:pPr>
            <a:r>
              <a:rPr lang="de-DE" dirty="0" smtClean="0">
                <a:solidFill>
                  <a:srgbClr val="FFFFFF"/>
                </a:solidFill>
              </a:rPr>
              <a:t>PERFECTION</a:t>
            </a:r>
            <a:endParaRPr lang="de-DE" dirty="0">
              <a:solidFill>
                <a:srgbClr val="FFFFFF"/>
              </a:solidFill>
            </a:endParaRPr>
          </a:p>
        </p:txBody>
      </p:sp>
    </p:spTree>
    <p:extLst>
      <p:ext uri="{BB962C8B-B14F-4D97-AF65-F5344CB8AC3E}">
        <p14:creationId xmlns:p14="http://schemas.microsoft.com/office/powerpoint/2010/main" val="3667877103"/>
      </p:ext>
    </p:extLst>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sldNum="0" hdr="0" ftr="0" dt="0"/>
  <p:txStyles>
    <p:titleStyle>
      <a:lvl1pPr algn="l" defTabSz="457200" rtl="0" eaLnBrk="1" latinLnBrk="0" hangingPunct="1">
        <a:spcBef>
          <a:spcPct val="0"/>
        </a:spcBef>
        <a:buNone/>
        <a:defRPr sz="1800" b="1" kern="1200">
          <a:solidFill>
            <a:schemeClr val="tx1"/>
          </a:solidFill>
          <a:latin typeface="+mj-lt"/>
          <a:ea typeface="+mj-ea"/>
          <a:cs typeface="+mj-cs"/>
        </a:defRPr>
      </a:lvl1pPr>
    </p:titleStyle>
    <p:bodyStyle>
      <a:lvl1pPr marL="252000" indent="-252000" algn="l" defTabSz="457200" rtl="0" eaLnBrk="1" latinLnBrk="0" hangingPunct="1">
        <a:spcBef>
          <a:spcPct val="20000"/>
        </a:spcBef>
        <a:buFont typeface="Arial" panose="020B0604020202020204" pitchFamily="34" charset="0"/>
        <a:buChar char="&gt;"/>
        <a:defRPr sz="3200" kern="1200">
          <a:solidFill>
            <a:schemeClr val="tx1"/>
          </a:solidFill>
          <a:latin typeface="+mn-lt"/>
          <a:ea typeface="+mn-ea"/>
          <a:cs typeface="+mn-cs"/>
        </a:defRPr>
      </a:lvl1pPr>
      <a:lvl2pPr marL="504000" indent="-252000" algn="l" defTabSz="457200" rtl="0" eaLnBrk="1" latinLnBrk="0" hangingPunct="1">
        <a:spcBef>
          <a:spcPct val="20000"/>
        </a:spcBef>
        <a:buFont typeface="Arial" panose="020B0604020202020204" pitchFamily="34" charset="0"/>
        <a:buChar char="&gt;"/>
        <a:defRPr sz="2800" kern="1200">
          <a:solidFill>
            <a:schemeClr val="tx1"/>
          </a:solidFill>
          <a:latin typeface="+mn-lt"/>
          <a:ea typeface="+mn-ea"/>
          <a:cs typeface="+mn-cs"/>
        </a:defRPr>
      </a:lvl2pPr>
      <a:lvl3pPr marL="756000" indent="-216000" algn="l" defTabSz="457200" rtl="0" eaLnBrk="1" latinLnBrk="0" hangingPunct="1">
        <a:spcBef>
          <a:spcPct val="20000"/>
        </a:spcBef>
        <a:buFont typeface="Arial" panose="020B0604020202020204" pitchFamily="34" charset="0"/>
        <a:buChar char="&gt;"/>
        <a:defRPr sz="2400" kern="1200">
          <a:solidFill>
            <a:schemeClr val="tx1"/>
          </a:solidFill>
          <a:latin typeface="+mn-lt"/>
          <a:ea typeface="+mn-ea"/>
          <a:cs typeface="+mn-cs"/>
        </a:defRPr>
      </a:lvl3pPr>
      <a:lvl4pPr marL="1008000" indent="-216000" algn="l" defTabSz="457200" rtl="0" eaLnBrk="1" latinLnBrk="0" hangingPunct="1">
        <a:spcBef>
          <a:spcPct val="20000"/>
        </a:spcBef>
        <a:buFont typeface="Arial" panose="020B0604020202020204" pitchFamily="34" charset="0"/>
        <a:buChar char="&gt;"/>
        <a:defRPr sz="2000" kern="1200">
          <a:solidFill>
            <a:schemeClr val="tx1"/>
          </a:solidFill>
          <a:latin typeface="+mn-lt"/>
          <a:ea typeface="+mn-ea"/>
          <a:cs typeface="+mn-cs"/>
        </a:defRPr>
      </a:lvl4pPr>
      <a:lvl5pPr marL="1260000" indent="-216000" algn="l" defTabSz="457200" rtl="0" eaLnBrk="1" latinLnBrk="0" hangingPunct="1">
        <a:spcBef>
          <a:spcPct val="20000"/>
        </a:spcBef>
        <a:buFont typeface="Arial" panose="020B0604020202020204" pitchFamily="34" charset="0"/>
        <a:buChar char="&g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feld 2"/>
          <p:cNvSpPr txBox="1"/>
          <p:nvPr userDrawn="1"/>
        </p:nvSpPr>
        <p:spPr>
          <a:xfrm>
            <a:off x="8679810" y="4837602"/>
            <a:ext cx="550430" cy="200055"/>
          </a:xfrm>
          <a:prstGeom prst="rect">
            <a:avLst/>
          </a:prstGeom>
          <a:noFill/>
        </p:spPr>
        <p:txBody>
          <a:bodyPr wrap="square" rtlCol="0">
            <a:spAutoFit/>
          </a:bodyPr>
          <a:lstStyle/>
          <a:p>
            <a:pPr defTabSz="457200" eaLnBrk="0" fontAlgn="base" hangingPunct="0">
              <a:spcBef>
                <a:spcPct val="0"/>
              </a:spcBef>
              <a:spcAft>
                <a:spcPct val="0"/>
              </a:spcAft>
            </a:pPr>
            <a:fld id="{3BA09349-CC55-854F-93C4-C6432ED25BC9}" type="slidenum">
              <a:rPr lang="de-DE" sz="700">
                <a:solidFill>
                  <a:srgbClr val="000000"/>
                </a:solidFill>
                <a:ea typeface="ＭＳ Ｐゴシック" charset="0"/>
              </a:rPr>
              <a:pPr defTabSz="457200" eaLnBrk="0" fontAlgn="base" hangingPunct="0">
                <a:spcBef>
                  <a:spcPct val="0"/>
                </a:spcBef>
                <a:spcAft>
                  <a:spcPct val="0"/>
                </a:spcAft>
              </a:pPr>
              <a:t>‹#›</a:t>
            </a:fld>
            <a:endParaRPr lang="de-DE" sz="700" dirty="0">
              <a:solidFill>
                <a:srgbClr val="000000"/>
              </a:solidFill>
              <a:ea typeface="ＭＳ Ｐゴシック" charset="0"/>
            </a:endParaRPr>
          </a:p>
        </p:txBody>
      </p:sp>
      <p:sp>
        <p:nvSpPr>
          <p:cNvPr id="6" name="Textfeld 5"/>
          <p:cNvSpPr txBox="1"/>
          <p:nvPr userDrawn="1"/>
        </p:nvSpPr>
        <p:spPr>
          <a:xfrm>
            <a:off x="378774" y="4830337"/>
            <a:ext cx="2303995" cy="200055"/>
          </a:xfrm>
          <a:prstGeom prst="rect">
            <a:avLst/>
          </a:prstGeom>
          <a:noFill/>
        </p:spPr>
        <p:txBody>
          <a:bodyPr wrap="square" rtlCol="0">
            <a:spAutoFit/>
          </a:bodyPr>
          <a:lstStyle/>
          <a:p>
            <a:pPr defTabSz="457200" eaLnBrk="0" fontAlgn="base" hangingPunct="0">
              <a:spcBef>
                <a:spcPct val="0"/>
              </a:spcBef>
              <a:spcAft>
                <a:spcPct val="0"/>
              </a:spcAft>
            </a:pPr>
            <a:r>
              <a:rPr lang="de-DE" sz="700" kern="0" spc="100" dirty="0">
                <a:solidFill>
                  <a:srgbClr val="000000"/>
                </a:solidFill>
                <a:ea typeface="ＭＳ Ｐゴシック" charset="0"/>
                <a:cs typeface="Arial"/>
              </a:rPr>
              <a:t>© </a:t>
            </a:r>
            <a:r>
              <a:rPr lang="de-DE" sz="700" kern="0" spc="100" dirty="0" err="1">
                <a:solidFill>
                  <a:srgbClr val="000000"/>
                </a:solidFill>
                <a:ea typeface="ＭＳ Ｐゴシック" charset="0"/>
                <a:cs typeface="Arial"/>
              </a:rPr>
              <a:t>Hansgrohe</a:t>
            </a:r>
            <a:r>
              <a:rPr lang="de-DE" sz="700" kern="0" spc="100" dirty="0">
                <a:solidFill>
                  <a:srgbClr val="000000"/>
                </a:solidFill>
                <a:ea typeface="ＭＳ Ｐゴシック" charset="0"/>
                <a:cs typeface="Arial"/>
              </a:rPr>
              <a:t> SE. All </a:t>
            </a:r>
            <a:r>
              <a:rPr lang="de-DE" sz="700" kern="0" spc="100" dirty="0" err="1">
                <a:solidFill>
                  <a:srgbClr val="000000"/>
                </a:solidFill>
                <a:ea typeface="ＭＳ Ｐゴシック" charset="0"/>
                <a:cs typeface="Arial"/>
              </a:rPr>
              <a:t>rights</a:t>
            </a:r>
            <a:r>
              <a:rPr lang="de-DE" sz="700" kern="0" spc="100" dirty="0">
                <a:solidFill>
                  <a:srgbClr val="000000"/>
                </a:solidFill>
                <a:ea typeface="ＭＳ Ｐゴシック" charset="0"/>
                <a:cs typeface="Arial"/>
              </a:rPr>
              <a:t> </a:t>
            </a:r>
            <a:r>
              <a:rPr lang="de-DE" sz="700" kern="0" spc="100" dirty="0" err="1">
                <a:solidFill>
                  <a:srgbClr val="000000"/>
                </a:solidFill>
                <a:ea typeface="ＭＳ Ｐゴシック" charset="0"/>
                <a:cs typeface="Arial"/>
              </a:rPr>
              <a:t>reserved</a:t>
            </a:r>
            <a:r>
              <a:rPr lang="de-DE" sz="700" kern="0" spc="100" dirty="0">
                <a:solidFill>
                  <a:srgbClr val="000000"/>
                </a:solidFill>
                <a:ea typeface="ＭＳ Ｐゴシック" charset="0"/>
                <a:cs typeface="Arial"/>
              </a:rPr>
              <a:t>.</a:t>
            </a:r>
            <a:endParaRPr lang="de-DE" sz="700" kern="0" spc="100" baseline="30000" dirty="0">
              <a:solidFill>
                <a:srgbClr val="000000"/>
              </a:solidFill>
              <a:ea typeface="ＭＳ Ｐゴシック" charset="0"/>
              <a:cs typeface="Arial"/>
            </a:endParaRPr>
          </a:p>
        </p:txBody>
      </p:sp>
      <p:pic>
        <p:nvPicPr>
          <p:cNvPr id="7" name="Bild 6" descr="Axor_positive_black_bis_100mm.eps"/>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874738" y="566"/>
            <a:ext cx="2273300" cy="1231900"/>
          </a:xfrm>
          <a:prstGeom prst="rect">
            <a:avLst/>
          </a:prstGeom>
        </p:spPr>
      </p:pic>
    </p:spTree>
    <p:extLst>
      <p:ext uri="{BB962C8B-B14F-4D97-AF65-F5344CB8AC3E}">
        <p14:creationId xmlns:p14="http://schemas.microsoft.com/office/powerpoint/2010/main" val="403261701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Lst>
  <p:timing>
    <p:tnLst>
      <p:par>
        <p:cTn id="1" dur="indefinite" restart="never" nodeType="tmRoot"/>
      </p:par>
    </p:tnLst>
  </p:timing>
  <p:hf sldNum="0" hdr="0" ftr="0" dt="0"/>
  <p:txStyles>
    <p:titleStyle>
      <a:lvl1pPr algn="l" defTabSz="457200" rtl="0" eaLnBrk="1" latinLnBrk="0" hangingPunct="1">
        <a:spcBef>
          <a:spcPct val="0"/>
        </a:spcBef>
        <a:buNone/>
        <a:defRPr sz="1800" b="1" kern="1200">
          <a:solidFill>
            <a:schemeClr val="tx1"/>
          </a:solidFill>
          <a:latin typeface="+mj-lt"/>
          <a:ea typeface="+mj-ea"/>
          <a:cs typeface="+mj-cs"/>
        </a:defRPr>
      </a:lvl1pPr>
    </p:titleStyle>
    <p:bodyStyle>
      <a:lvl1pPr marL="252000" indent="-252000" algn="l" defTabSz="457200" rtl="0" eaLnBrk="1" latinLnBrk="0" hangingPunct="1">
        <a:spcBef>
          <a:spcPct val="20000"/>
        </a:spcBef>
        <a:buFont typeface="Arial" panose="020B0604020202020204" pitchFamily="34" charset="0"/>
        <a:buChar char="&gt;"/>
        <a:defRPr sz="3200" kern="1200">
          <a:solidFill>
            <a:schemeClr val="tx1"/>
          </a:solidFill>
          <a:latin typeface="+mn-lt"/>
          <a:ea typeface="+mn-ea"/>
          <a:cs typeface="+mn-cs"/>
        </a:defRPr>
      </a:lvl1pPr>
      <a:lvl2pPr marL="504000" indent="-252000" algn="l" defTabSz="457200" rtl="0" eaLnBrk="1" latinLnBrk="0" hangingPunct="1">
        <a:spcBef>
          <a:spcPct val="20000"/>
        </a:spcBef>
        <a:buFont typeface="Arial" panose="020B0604020202020204" pitchFamily="34" charset="0"/>
        <a:buChar char="&gt;"/>
        <a:defRPr sz="2800" kern="1200">
          <a:solidFill>
            <a:schemeClr val="tx1"/>
          </a:solidFill>
          <a:latin typeface="+mn-lt"/>
          <a:ea typeface="+mn-ea"/>
          <a:cs typeface="+mn-cs"/>
        </a:defRPr>
      </a:lvl2pPr>
      <a:lvl3pPr marL="756000" indent="-216000" algn="l" defTabSz="457200" rtl="0" eaLnBrk="1" latinLnBrk="0" hangingPunct="1">
        <a:spcBef>
          <a:spcPct val="20000"/>
        </a:spcBef>
        <a:buFont typeface="Arial" panose="020B0604020202020204" pitchFamily="34" charset="0"/>
        <a:buChar char="&gt;"/>
        <a:defRPr sz="2400" kern="1200">
          <a:solidFill>
            <a:schemeClr val="tx1"/>
          </a:solidFill>
          <a:latin typeface="+mn-lt"/>
          <a:ea typeface="+mn-ea"/>
          <a:cs typeface="+mn-cs"/>
        </a:defRPr>
      </a:lvl3pPr>
      <a:lvl4pPr marL="1008000" indent="-216000" algn="l" defTabSz="457200" rtl="0" eaLnBrk="1" latinLnBrk="0" hangingPunct="1">
        <a:spcBef>
          <a:spcPct val="20000"/>
        </a:spcBef>
        <a:buFont typeface="Arial" panose="020B0604020202020204" pitchFamily="34" charset="0"/>
        <a:buChar char="&gt;"/>
        <a:defRPr sz="2000" kern="1200">
          <a:solidFill>
            <a:schemeClr val="tx1"/>
          </a:solidFill>
          <a:latin typeface="+mn-lt"/>
          <a:ea typeface="+mn-ea"/>
          <a:cs typeface="+mn-cs"/>
        </a:defRPr>
      </a:lvl4pPr>
      <a:lvl5pPr marL="1260000" indent="-216000" algn="l" defTabSz="457200" rtl="0" eaLnBrk="1" latinLnBrk="0" hangingPunct="1">
        <a:spcBef>
          <a:spcPct val="20000"/>
        </a:spcBef>
        <a:buFont typeface="Arial" panose="020B0604020202020204" pitchFamily="34" charset="0"/>
        <a:buChar char="&g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jpeg"/><Relationship Id="rId12"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50.jpeg"/><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jpeg"/><Relationship Id="rId7"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56.jpeg"/><Relationship Id="rId5" Type="http://schemas.openxmlformats.org/officeDocument/2006/relationships/image" Target="../media/image55.jp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8.png"/><Relationship Id="rId3" Type="http://schemas.openxmlformats.org/officeDocument/2006/relationships/image" Target="../media/image51.png"/><Relationship Id="rId7" Type="http://schemas.openxmlformats.org/officeDocument/2006/relationships/image" Target="../media/image72.jpeg"/><Relationship Id="rId12" Type="http://schemas.openxmlformats.org/officeDocument/2006/relationships/image" Target="../media/image77.png"/><Relationship Id="rId2" Type="http://schemas.openxmlformats.org/officeDocument/2006/relationships/notesSlide" Target="../notesSlides/notesSlide27.xml"/><Relationship Id="rId16" Type="http://schemas.openxmlformats.org/officeDocument/2006/relationships/image" Target="../media/image81.png"/><Relationship Id="rId1" Type="http://schemas.openxmlformats.org/officeDocument/2006/relationships/slideLayout" Target="../slideLayouts/slideLayout15.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5" Type="http://schemas.openxmlformats.org/officeDocument/2006/relationships/image" Target="../media/image80.pn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 Id="rId1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8.xml"/><Relationship Id="rId1" Type="http://schemas.openxmlformats.org/officeDocument/2006/relationships/slideLayout" Target="../slideLayouts/slideLayout15.xml"/><Relationship Id="rId4" Type="http://schemas.openxmlformats.org/officeDocument/2006/relationships/image" Target="../media/image83.png"/></Relationships>
</file>

<file path=ppt/slides/_rels/slide29.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4.jpeg"/><Relationship Id="rId7"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image" Target="../media/image26.png"/><Relationship Id="rId5" Type="http://schemas.openxmlformats.org/officeDocument/2006/relationships/image" Target="../media/image86.png"/><Relationship Id="rId4" Type="http://schemas.openxmlformats.org/officeDocument/2006/relationships/image" Target="../media/image85.jpeg"/><Relationship Id="rId9" Type="http://schemas.openxmlformats.org/officeDocument/2006/relationships/image" Target="../media/image88.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30.png"/><Relationship Id="rId5" Type="http://schemas.openxmlformats.org/officeDocument/2006/relationships/image" Target="../media/image27.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7"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21.jpe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3543443"/>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9"/>
          <p:cNvSpPr txBox="1"/>
          <p:nvPr/>
        </p:nvSpPr>
        <p:spPr>
          <a:xfrm>
            <a:off x="6739405" y="1971689"/>
            <a:ext cx="1995170" cy="361950"/>
          </a:xfrm>
          <a:prstGeom prst="rect">
            <a:avLst/>
          </a:prstGeom>
        </p:spPr>
        <p:txBody>
          <a:bodyPr vert="horz" wrap="square" lIns="0" tIns="0" rIns="0" bIns="0" rtlCol="0">
            <a:spAutoFit/>
          </a:bodyPr>
          <a:lstStyle/>
          <a:p>
            <a:pPr marL="184150" marR="5080" indent="-18573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Consistent, unique design  language</a:t>
            </a:r>
            <a:endParaRPr lang="en-US" sz="1200" dirty="0">
              <a:solidFill>
                <a:srgbClr val="000000"/>
              </a:solidFill>
              <a:ea typeface="ＭＳ Ｐゴシック" charset="0"/>
              <a:cs typeface="Arial"/>
            </a:endParaRPr>
          </a:p>
        </p:txBody>
      </p:sp>
      <p:sp>
        <p:nvSpPr>
          <p:cNvPr id="13" name="object 10"/>
          <p:cNvSpPr txBox="1"/>
          <p:nvPr/>
        </p:nvSpPr>
        <p:spPr>
          <a:xfrm>
            <a:off x="6739405" y="2422856"/>
            <a:ext cx="148653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 additive  execution</a:t>
            </a:r>
            <a:endParaRPr lang="en-US" sz="1200" dirty="0">
              <a:solidFill>
                <a:srgbClr val="000000"/>
              </a:solidFill>
              <a:ea typeface="ＭＳ Ｐゴシック" charset="0"/>
              <a:cs typeface="Arial"/>
            </a:endParaRPr>
          </a:p>
        </p:txBody>
      </p:sp>
      <p:sp>
        <p:nvSpPr>
          <p:cNvPr id="14" name="object 11"/>
          <p:cNvSpPr txBox="1"/>
          <p:nvPr/>
        </p:nvSpPr>
        <p:spPr>
          <a:xfrm>
            <a:off x="6739405" y="2882774"/>
            <a:ext cx="1876425" cy="179536"/>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t>
            </a:r>
            <a:r>
              <a:rPr lang="en-US" sz="1200" dirty="0">
                <a:solidFill>
                  <a:srgbClr val="231F20"/>
                </a:solidFill>
                <a:ea typeface="ＭＳ Ｐゴシック" charset="0"/>
                <a:cs typeface="Arial"/>
              </a:rPr>
              <a:t>E</a:t>
            </a:r>
            <a:r>
              <a:rPr lang="en-US" sz="1200" dirty="0" smtClean="0">
                <a:solidFill>
                  <a:srgbClr val="231F20"/>
                </a:solidFill>
                <a:ea typeface="ＭＳ Ｐゴシック" charset="0"/>
                <a:cs typeface="Arial"/>
              </a:rPr>
              <a:t>legant appearance</a:t>
            </a:r>
            <a:endParaRPr lang="en-US" sz="1200" dirty="0">
              <a:solidFill>
                <a:srgbClr val="000000"/>
              </a:solidFill>
              <a:ea typeface="ＭＳ Ｐゴシック" charset="0"/>
              <a:cs typeface="Arial"/>
            </a:endParaRPr>
          </a:p>
        </p:txBody>
      </p:sp>
      <p:sp>
        <p:nvSpPr>
          <p:cNvPr id="15" name="object 12"/>
          <p:cNvSpPr txBox="1"/>
          <p:nvPr/>
        </p:nvSpPr>
        <p:spPr>
          <a:xfrm>
            <a:off x="6739405" y="3341892"/>
            <a:ext cx="202882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Fits to traditional and modern interiors</a:t>
            </a:r>
            <a:endParaRPr lang="en-US" sz="1200" dirty="0">
              <a:solidFill>
                <a:srgbClr val="000000"/>
              </a:solidFill>
              <a:ea typeface="ＭＳ Ｐゴシック" charset="0"/>
              <a:cs typeface="Arial"/>
            </a:endParaRPr>
          </a:p>
        </p:txBody>
      </p:sp>
      <p:sp>
        <p:nvSpPr>
          <p:cNvPr id="16" name="object 8"/>
          <p:cNvSpPr txBox="1"/>
          <p:nvPr/>
        </p:nvSpPr>
        <p:spPr>
          <a:xfrm>
            <a:off x="6739405" y="1684473"/>
            <a:ext cx="2238050"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lang="en-US" sz="1200" dirty="0" smtClean="0">
                <a:solidFill>
                  <a:srgbClr val="231F20"/>
                </a:solidFill>
                <a:ea typeface="ＭＳ Ｐゴシック" charset="0"/>
                <a:cs typeface="Arial"/>
              </a:rPr>
              <a:t>+	Complete collection</a:t>
            </a:r>
            <a:endParaRPr lang="en-US" sz="1200" dirty="0">
              <a:solidFill>
                <a:srgbClr val="000000"/>
              </a:solidFill>
              <a:ea typeface="ＭＳ Ｐゴシック" charset="0"/>
              <a:cs typeface="Arial"/>
            </a:endParaRPr>
          </a:p>
        </p:txBody>
      </p:sp>
      <p:sp>
        <p:nvSpPr>
          <p:cNvPr id="17" name="object 12"/>
          <p:cNvSpPr txBox="1"/>
          <p:nvPr/>
        </p:nvSpPr>
        <p:spPr>
          <a:xfrm>
            <a:off x="6739405" y="3801710"/>
            <a:ext cx="2028825" cy="359073"/>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Comfortable, great water experience</a:t>
            </a:r>
            <a:endParaRPr lang="en-US" sz="1200" dirty="0">
              <a:solidFill>
                <a:srgbClr val="000000"/>
              </a:solidFill>
              <a:ea typeface="ＭＳ Ｐゴシック" charset="0"/>
              <a:cs typeface="Arial"/>
            </a:endParaRPr>
          </a:p>
        </p:txBody>
      </p:sp>
      <p:sp>
        <p:nvSpPr>
          <p:cNvPr id="2" name="object 2"/>
          <p:cNvSpPr txBox="1"/>
          <p:nvPr/>
        </p:nvSpPr>
        <p:spPr>
          <a:xfrm>
            <a:off x="455303" y="436377"/>
            <a:ext cx="225869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PERFECTION IN TRADITIONAL DESIGN</a:t>
            </a:r>
            <a:endParaRPr lang="en-US" dirty="0"/>
          </a:p>
        </p:txBody>
      </p:sp>
      <p:sp>
        <p:nvSpPr>
          <p:cNvPr id="5" name="object 5"/>
          <p:cNvSpPr txBox="1"/>
          <p:nvPr/>
        </p:nvSpPr>
        <p:spPr>
          <a:xfrm>
            <a:off x="6746301" y="1239208"/>
            <a:ext cx="1820545" cy="254321"/>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1600" dirty="0" smtClean="0">
                <a:solidFill>
                  <a:srgbClr val="87754F"/>
                </a:solidFill>
                <a:ea typeface="ＭＳ Ｐゴシック" charset="0"/>
                <a:cs typeface="Arial"/>
              </a:rPr>
              <a:t>AXOR MONTREUX</a:t>
            </a:r>
            <a:endParaRPr lang="en-US" sz="1600" dirty="0">
              <a:solidFill>
                <a:srgbClr val="000000"/>
              </a:solidFill>
              <a:ea typeface="ＭＳ Ｐゴシック" charset="0"/>
              <a:cs typeface="Arial"/>
            </a:endParaRPr>
          </a:p>
        </p:txBody>
      </p:sp>
      <p:sp>
        <p:nvSpPr>
          <p:cNvPr id="6" name="object 6"/>
          <p:cNvSpPr/>
          <p:nvPr/>
        </p:nvSpPr>
        <p:spPr>
          <a:xfrm>
            <a:off x="6759003" y="4332653"/>
            <a:ext cx="1917064" cy="482005"/>
          </a:xfrm>
          <a:custGeom>
            <a:avLst/>
            <a:gdLst/>
            <a:ahLst/>
            <a:cxnLst/>
            <a:rect l="l" t="t" r="r" b="b"/>
            <a:pathLst>
              <a:path w="1917065" h="482600">
                <a:moveTo>
                  <a:pt x="0" y="482396"/>
                </a:moveTo>
                <a:lnTo>
                  <a:pt x="1917001" y="482396"/>
                </a:lnTo>
                <a:lnTo>
                  <a:pt x="1917001" y="0"/>
                </a:lnTo>
                <a:lnTo>
                  <a:pt x="0" y="0"/>
                </a:lnTo>
                <a:lnTo>
                  <a:pt x="0" y="482396"/>
                </a:lnTo>
                <a:close/>
              </a:path>
            </a:pathLst>
          </a:custGeom>
          <a:solidFill>
            <a:srgbClr val="87754F"/>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7" name="object 7"/>
          <p:cNvSpPr/>
          <p:nvPr/>
        </p:nvSpPr>
        <p:spPr>
          <a:xfrm>
            <a:off x="471183" y="1294401"/>
            <a:ext cx="6107823" cy="3516885"/>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8" name="object 8"/>
          <p:cNvSpPr txBox="1"/>
          <p:nvPr/>
        </p:nvSpPr>
        <p:spPr>
          <a:xfrm>
            <a:off x="471172" y="1294399"/>
            <a:ext cx="6108065" cy="428964"/>
          </a:xfrm>
          <a:prstGeom prst="rect">
            <a:avLst/>
          </a:prstGeom>
          <a:ln w="6350">
            <a:noFill/>
          </a:ln>
        </p:spPr>
        <p:txBody>
          <a:bodyPr vert="horz" wrap="square" lIns="0" tIns="5715" rIns="0" bIns="0" rtlCol="0">
            <a:spAutoFit/>
          </a:bodyPr>
          <a:lstStyle/>
          <a:p>
            <a:pPr defTabSz="457200" eaLnBrk="0" fontAlgn="base" hangingPunct="0">
              <a:spcBef>
                <a:spcPts val="45"/>
              </a:spcBef>
              <a:spcAft>
                <a:spcPct val="0"/>
              </a:spcAft>
            </a:pPr>
            <a:endParaRPr lang="en-US" sz="1550" dirty="0" smtClean="0">
              <a:solidFill>
                <a:srgbClr val="000000"/>
              </a:solidFill>
              <a:latin typeface="Times New Roman"/>
              <a:ea typeface="ＭＳ Ｐゴシック" charset="0"/>
              <a:cs typeface="Times New Roman"/>
            </a:endParaRPr>
          </a:p>
          <a:p>
            <a:pPr marL="281305" defTabSz="457200" eaLnBrk="0" fontAlgn="base" hangingPunct="0">
              <a:spcBef>
                <a:spcPts val="5"/>
              </a:spcBef>
              <a:spcAft>
                <a:spcPct val="0"/>
              </a:spcAft>
            </a:pPr>
            <a:r>
              <a:rPr lang="en-US" sz="1200" dirty="0" smtClean="0">
                <a:solidFill>
                  <a:srgbClr val="87754F"/>
                </a:solidFill>
                <a:ea typeface="ＭＳ Ｐゴシック" charset="0"/>
                <a:cs typeface="Arial"/>
              </a:rPr>
              <a:t>PHOENIX DESIGN</a:t>
            </a:r>
            <a:endParaRPr lang="en-US" sz="1200" dirty="0">
              <a:solidFill>
                <a:srgbClr val="000000"/>
              </a:solidFill>
              <a:ea typeface="ＭＳ Ｐゴシック" charset="0"/>
              <a:cs typeface="Arial"/>
            </a:endParaRPr>
          </a:p>
        </p:txBody>
      </p:sp>
      <p:sp>
        <p:nvSpPr>
          <p:cNvPr id="9" name="object 9"/>
          <p:cNvSpPr txBox="1"/>
          <p:nvPr/>
        </p:nvSpPr>
        <p:spPr>
          <a:xfrm>
            <a:off x="7120355" y="4404141"/>
            <a:ext cx="1194435" cy="355796"/>
          </a:xfrm>
          <a:prstGeom prst="rect">
            <a:avLst/>
          </a:prstGeom>
        </p:spPr>
        <p:txBody>
          <a:bodyPr vert="horz" wrap="square" lIns="0" tIns="0" rIns="0" bIns="0" rtlCol="0">
            <a:spAutoFit/>
          </a:bodyPr>
          <a:lstStyle/>
          <a:p>
            <a:pPr marL="12700" defTabSz="457200" eaLnBrk="0" fontAlgn="base" hangingPunct="0">
              <a:lnSpc>
                <a:spcPts val="1295"/>
              </a:lnSpc>
              <a:spcBef>
                <a:spcPct val="0"/>
              </a:spcBef>
              <a:spcAft>
                <a:spcPct val="0"/>
              </a:spcAft>
            </a:pPr>
            <a:r>
              <a:rPr lang="en-US" sz="1200" dirty="0" smtClean="0">
                <a:solidFill>
                  <a:srgbClr val="FFFFFF"/>
                </a:solidFill>
                <a:ea typeface="ＭＳ Ｐゴシック" charset="0"/>
                <a:cs typeface="Arial"/>
              </a:rPr>
              <a:t>INSPIRED BY</a:t>
            </a:r>
            <a:endParaRPr lang="en-US" sz="1200" dirty="0" smtClean="0">
              <a:solidFill>
                <a:srgbClr val="000000"/>
              </a:solidFill>
              <a:ea typeface="ＭＳ Ｐゴシック" charset="0"/>
              <a:cs typeface="Arial"/>
            </a:endParaRPr>
          </a:p>
          <a:p>
            <a:pPr marL="12700" defTabSz="457200" eaLnBrk="0" fontAlgn="base" hangingPunct="0">
              <a:lnSpc>
                <a:spcPts val="1420"/>
              </a:lnSpc>
              <a:spcBef>
                <a:spcPct val="0"/>
              </a:spcBef>
              <a:spcAft>
                <a:spcPct val="0"/>
              </a:spcAft>
            </a:pPr>
            <a:r>
              <a:rPr lang="en-US" sz="1200" dirty="0" smtClean="0">
                <a:solidFill>
                  <a:srgbClr val="FFFFFF"/>
                </a:solidFill>
                <a:ea typeface="ＭＳ Ｐゴシック" charset="0"/>
                <a:cs typeface="Arial"/>
              </a:rPr>
              <a:t>BELLE ÉPOQUE</a:t>
            </a:r>
            <a:endParaRPr lang="en-US" sz="1200" dirty="0">
              <a:solidFill>
                <a:srgbClr val="000000"/>
              </a:solidFill>
              <a:ea typeface="ＭＳ Ｐゴシック" charset="0"/>
              <a:cs typeface="Arial"/>
            </a:endParaRPr>
          </a:p>
        </p:txBody>
      </p:sp>
      <p:sp>
        <p:nvSpPr>
          <p:cNvPr id="11" name="object 5"/>
          <p:cNvSpPr/>
          <p:nvPr/>
        </p:nvSpPr>
        <p:spPr>
          <a:xfrm>
            <a:off x="471169" y="1297572"/>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Tree>
    <p:extLst>
      <p:ext uri="{BB962C8B-B14F-4D97-AF65-F5344CB8AC3E}">
        <p14:creationId xmlns:p14="http://schemas.microsoft.com/office/powerpoint/2010/main" val="2859221576"/>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900" dirty="0">
                <a:solidFill>
                  <a:srgbClr val="231F20"/>
                </a:solidFill>
                <a:ea typeface="ＭＳ Ｐゴシック" charset="0"/>
                <a:cs typeface="Arial"/>
              </a:rPr>
              <a:t>AXOR MONTREUX . </a:t>
            </a:r>
            <a:endParaRPr lang="de-DE" sz="900" dirty="0">
              <a:solidFill>
                <a:srgbClr val="000000"/>
              </a:solidFill>
              <a:ea typeface="ＭＳ Ｐゴシック" charset="0"/>
              <a:cs typeface="Arial"/>
            </a:endParaRPr>
          </a:p>
        </p:txBody>
      </p:sp>
      <p:sp>
        <p:nvSpPr>
          <p:cNvPr id="14" name="object 14"/>
          <p:cNvSpPr txBox="1">
            <a:spLocks noGrp="1"/>
          </p:cNvSpPr>
          <p:nvPr>
            <p:ph type="title"/>
          </p:nvPr>
        </p:nvSpPr>
        <p:spPr>
          <a:prstGeom prst="rect">
            <a:avLst/>
          </a:prstGeom>
          <a:noFill/>
        </p:spPr>
        <p:txBody>
          <a:bodyPr vert="horz" wrap="square" lIns="0" tIns="0" rIns="0" bIns="0" rtlCol="0">
            <a:spAutoFit/>
          </a:bodyPr>
          <a:lstStyle/>
          <a:p>
            <a:pPr marL="12700">
              <a:lnSpc>
                <a:spcPct val="100000"/>
              </a:lnSpc>
            </a:pPr>
            <a:r>
              <a:rPr lang="de-DE" dirty="0" smtClean="0">
                <a:solidFill>
                  <a:schemeClr val="tx1"/>
                </a:solidFill>
              </a:rPr>
              <a:t>SINGLE-HOLE FAUCETS</a:t>
            </a:r>
            <a:endParaRPr lang="de-DE" dirty="0">
              <a:solidFill>
                <a:schemeClr val="tx1"/>
              </a:solidFill>
            </a:endParaRPr>
          </a:p>
        </p:txBody>
      </p:sp>
      <p:sp>
        <p:nvSpPr>
          <p:cNvPr id="15" name="object 3"/>
          <p:cNvSpPr/>
          <p:nvPr/>
        </p:nvSpPr>
        <p:spPr>
          <a:xfrm>
            <a:off x="467995" y="1294400"/>
            <a:ext cx="5062499" cy="3520069"/>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dirty="0">
              <a:solidFill>
                <a:srgbClr val="000000"/>
              </a:solidFill>
              <a:ea typeface="ＭＳ Ｐゴシック" charset="0"/>
            </a:endParaRPr>
          </a:p>
        </p:txBody>
      </p:sp>
    </p:spTree>
    <p:extLst>
      <p:ext uri="{BB962C8B-B14F-4D97-AF65-F5344CB8AC3E}">
        <p14:creationId xmlns:p14="http://schemas.microsoft.com/office/powerpoint/2010/main" val="3622629526"/>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78" y="3486150"/>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841" y="3905250"/>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2"/>
          <p:cNvSpPr>
            <a:spLocks noChangeAspect="1"/>
          </p:cNvSpPr>
          <p:nvPr/>
        </p:nvSpPr>
        <p:spPr>
          <a:xfrm>
            <a:off x="2521336" y="1927026"/>
            <a:ext cx="1364863" cy="2120936"/>
          </a:xfrm>
          <a:prstGeom prst="rect">
            <a:avLst/>
          </a:prstGeom>
          <a:blipFill>
            <a:blip r:embed="rId5"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3" name="object 3"/>
          <p:cNvSpPr>
            <a:spLocks noChangeAspect="1"/>
          </p:cNvSpPr>
          <p:nvPr/>
        </p:nvSpPr>
        <p:spPr>
          <a:xfrm>
            <a:off x="4648200" y="1385269"/>
            <a:ext cx="1524000" cy="2688093"/>
          </a:xfrm>
          <a:prstGeom prst="rect">
            <a:avLst/>
          </a:prstGeom>
          <a:blipFill>
            <a:blip r:embed="rId6"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4" name="object 4"/>
          <p:cNvSpPr txBox="1"/>
          <p:nvPr/>
        </p:nvSpPr>
        <p:spPr>
          <a:xfrm>
            <a:off x="2521337" y="4019550"/>
            <a:ext cx="1279525" cy="333425"/>
          </a:xfrm>
          <a:prstGeom prst="rect">
            <a:avLst/>
          </a:prstGeom>
        </p:spPr>
        <p:txBody>
          <a:bodyPr vert="horz" wrap="square" lIns="0" tIns="0" rIns="0" bIns="0" rtlCol="0">
            <a:spAutoFit/>
          </a:bodyPr>
          <a:lstStyle/>
          <a:p>
            <a:pPr defTabSz="457200" eaLnBrk="0" fontAlgn="base" hangingPunct="0">
              <a:lnSpc>
                <a:spcPts val="1300"/>
              </a:lnSpc>
              <a:spcBef>
                <a:spcPct val="0"/>
              </a:spcBef>
              <a:spcAft>
                <a:spcPct val="0"/>
              </a:spcAft>
            </a:pPr>
            <a:r>
              <a:rPr lang="de-DE" sz="1200" dirty="0" smtClean="0">
                <a:solidFill>
                  <a:srgbClr val="231F20"/>
                </a:solidFill>
                <a:ea typeface="ＭＳ Ｐゴシック" charset="0"/>
                <a:cs typeface="Arial"/>
              </a:rPr>
              <a:t>SINGLE-HOLE FAUCET</a:t>
            </a:r>
            <a:endParaRPr lang="de-DE" sz="1200" dirty="0">
              <a:solidFill>
                <a:srgbClr val="000000"/>
              </a:solidFill>
              <a:ea typeface="ＭＳ Ｐゴシック" charset="0"/>
              <a:cs typeface="Arial"/>
            </a:endParaRPr>
          </a:p>
        </p:txBody>
      </p:sp>
      <p:sp>
        <p:nvSpPr>
          <p:cNvPr id="5" name="object 5"/>
          <p:cNvSpPr txBox="1"/>
          <p:nvPr/>
        </p:nvSpPr>
        <p:spPr>
          <a:xfrm>
            <a:off x="4786630" y="4019550"/>
            <a:ext cx="1385570" cy="333425"/>
          </a:xfrm>
          <a:prstGeom prst="rect">
            <a:avLst/>
          </a:prstGeom>
        </p:spPr>
        <p:txBody>
          <a:bodyPr vert="horz" wrap="square" lIns="0" tIns="0" rIns="0" bIns="0" rtlCol="0">
            <a:spAutoFit/>
          </a:bodyPr>
          <a:lstStyle/>
          <a:p>
            <a:pPr defTabSz="457200" eaLnBrk="0" fontAlgn="base" hangingPunct="0">
              <a:lnSpc>
                <a:spcPts val="1300"/>
              </a:lnSpc>
              <a:spcBef>
                <a:spcPct val="0"/>
              </a:spcBef>
              <a:spcAft>
                <a:spcPct val="0"/>
              </a:spcAft>
            </a:pPr>
            <a:r>
              <a:rPr lang="de-DE" sz="1200" dirty="0" smtClean="0">
                <a:solidFill>
                  <a:srgbClr val="231F20"/>
                </a:solidFill>
                <a:ea typeface="ＭＳ Ｐゴシック" charset="0"/>
                <a:cs typeface="Arial"/>
              </a:rPr>
              <a:t>SINGLE-HOLE FAUCET, TALL</a:t>
            </a:r>
            <a:endParaRPr lang="de-DE" sz="1200" dirty="0">
              <a:solidFill>
                <a:srgbClr val="000000"/>
              </a:solidFill>
              <a:ea typeface="ＭＳ Ｐゴシック" charset="0"/>
              <a:cs typeface="Arial"/>
            </a:endParaRPr>
          </a:p>
        </p:txBody>
      </p:sp>
      <p:sp>
        <p:nvSpPr>
          <p:cNvPr id="13" name="object 13"/>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900" dirty="0">
                <a:solidFill>
                  <a:srgbClr val="231F20"/>
                </a:solidFill>
                <a:ea typeface="ＭＳ Ｐゴシック" charset="0"/>
                <a:cs typeface="Arial"/>
              </a:rPr>
              <a:t>AXOR MONTREUX . </a:t>
            </a:r>
            <a:endParaRPr lang="de-DE" sz="900" dirty="0">
              <a:solidFill>
                <a:srgbClr val="000000"/>
              </a:solidFill>
              <a:ea typeface="ＭＳ Ｐゴシック" charset="0"/>
              <a:cs typeface="Arial"/>
            </a:endParaRPr>
          </a:p>
        </p:txBody>
      </p:sp>
      <p:sp>
        <p:nvSpPr>
          <p:cNvPr id="14" name="object 14"/>
          <p:cNvSpPr txBox="1">
            <a:spLocks noGrp="1"/>
          </p:cNvSpPr>
          <p:nvPr>
            <p:ph type="title"/>
          </p:nvPr>
        </p:nvSpPr>
        <p:spPr>
          <a:prstGeom prst="rect">
            <a:avLst/>
          </a:prstGeom>
          <a:noFill/>
        </p:spPr>
        <p:txBody>
          <a:bodyPr vert="horz" wrap="square" lIns="0" tIns="0" rIns="0" bIns="0" rtlCol="0">
            <a:spAutoFit/>
          </a:bodyPr>
          <a:lstStyle/>
          <a:p>
            <a:pPr marL="12700">
              <a:lnSpc>
                <a:spcPct val="100000"/>
              </a:lnSpc>
            </a:pPr>
            <a:r>
              <a:rPr lang="de-DE" dirty="0" smtClean="0">
                <a:solidFill>
                  <a:schemeClr val="tx1"/>
                </a:solidFill>
              </a:rPr>
              <a:t>SINGLE-HOLE FAUCET</a:t>
            </a:r>
            <a:endParaRPr lang="de-DE" dirty="0">
              <a:solidFill>
                <a:schemeClr val="tx1"/>
              </a:solidFill>
            </a:endParaRPr>
          </a:p>
        </p:txBody>
      </p:sp>
      <p:sp>
        <p:nvSpPr>
          <p:cNvPr id="16" name="object 16"/>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9" name="object 19"/>
          <p:cNvSpPr txBox="1"/>
          <p:nvPr/>
        </p:nvSpPr>
        <p:spPr>
          <a:xfrm>
            <a:off x="1143000" y="3562350"/>
            <a:ext cx="533400" cy="1082348"/>
          </a:xfrm>
          <a:prstGeom prst="rect">
            <a:avLst/>
          </a:prstGeom>
        </p:spPr>
        <p:txBody>
          <a:bodyPr vert="horz" wrap="square" lIns="0" tIns="0" rIns="0" bIns="0" rtlCol="0">
            <a:spAutoFit/>
          </a:bodyPr>
          <a:lstStyle/>
          <a:p>
            <a:pPr defTabSz="457200" eaLnBrk="0" fontAlgn="base" hangingPunct="0">
              <a:spcBef>
                <a:spcPct val="0"/>
              </a:spcBef>
              <a:spcAft>
                <a:spcPct val="0"/>
              </a:spcAft>
            </a:pPr>
            <a:r>
              <a:rPr sz="1000" dirty="0">
                <a:solidFill>
                  <a:srgbClr val="231F20"/>
                </a:solidFill>
                <a:ea typeface="ＭＳ Ｐゴシック" charset="0"/>
                <a:cs typeface="Arial"/>
              </a:rPr>
              <a:t>Chrome</a:t>
            </a:r>
            <a:endParaRPr sz="1000" dirty="0">
              <a:solidFill>
                <a:srgbClr val="000000"/>
              </a:solidFill>
              <a:ea typeface="ＭＳ Ｐゴシック" charset="0"/>
              <a:cs typeface="Arial"/>
            </a:endParaRPr>
          </a:p>
          <a:p>
            <a:pPr defTabSz="457200" eaLnBrk="0" fontAlgn="base" hangingPunct="0">
              <a:spcBef>
                <a:spcPts val="30"/>
              </a:spcBef>
              <a:spcAft>
                <a:spcPct val="0"/>
              </a:spcAft>
            </a:pPr>
            <a:endParaRPr sz="1450" dirty="0">
              <a:solidFill>
                <a:srgbClr val="000000"/>
              </a:solidFill>
              <a:latin typeface="Times New Roman"/>
              <a:ea typeface="ＭＳ Ｐゴシック" charset="0"/>
              <a:cs typeface="Times New Roman"/>
            </a:endParaRPr>
          </a:p>
          <a:p>
            <a:pPr defTabSz="457200" eaLnBrk="0" fontAlgn="base" hangingPunct="0">
              <a:lnSpc>
                <a:spcPts val="1100"/>
              </a:lnSpc>
              <a:spcBef>
                <a:spcPct val="0"/>
              </a:spcBef>
              <a:spcAft>
                <a:spcPct val="0"/>
              </a:spcAft>
            </a:pPr>
            <a:r>
              <a:rPr sz="1000" dirty="0">
                <a:solidFill>
                  <a:srgbClr val="231F20"/>
                </a:solidFill>
                <a:ea typeface="ＭＳ Ｐゴシック" charset="0"/>
                <a:cs typeface="Arial"/>
              </a:rPr>
              <a:t>Brushed  </a:t>
            </a:r>
            <a:r>
              <a:rPr lang="en-US" sz="1000" dirty="0" smtClean="0">
                <a:solidFill>
                  <a:srgbClr val="231F20"/>
                </a:solidFill>
                <a:ea typeface="ＭＳ Ｐゴシック" charset="0"/>
                <a:cs typeface="Arial"/>
              </a:rPr>
              <a:t>n</a:t>
            </a:r>
            <a:r>
              <a:rPr sz="1000" dirty="0" smtClean="0">
                <a:solidFill>
                  <a:srgbClr val="231F20"/>
                </a:solidFill>
                <a:ea typeface="ＭＳ Ｐゴシック" charset="0"/>
                <a:cs typeface="Arial"/>
              </a:rPr>
              <a:t>ickel</a:t>
            </a:r>
            <a:endParaRPr lang="en-US" sz="1000" dirty="0" smtClean="0">
              <a:solidFill>
                <a:srgbClr val="231F20"/>
              </a:solidFill>
              <a:ea typeface="ＭＳ Ｐゴシック" charset="0"/>
              <a:cs typeface="Arial"/>
            </a:endParaRPr>
          </a:p>
          <a:p>
            <a:pPr defTabSz="457200" eaLnBrk="0" fontAlgn="base" hangingPunct="0">
              <a:lnSpc>
                <a:spcPts val="1100"/>
              </a:lnSpc>
              <a:spcBef>
                <a:spcPct val="0"/>
              </a:spcBef>
              <a:spcAft>
                <a:spcPct val="0"/>
              </a:spcAft>
            </a:pPr>
            <a:endParaRPr lang="en-US" sz="1000" dirty="0">
              <a:solidFill>
                <a:srgbClr val="231F20"/>
              </a:solidFill>
              <a:ea typeface="ＭＳ Ｐゴシック" charset="0"/>
              <a:cs typeface="Arial"/>
            </a:endParaRP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 nickel</a:t>
            </a:r>
            <a:endParaRPr sz="1000" dirty="0">
              <a:solidFill>
                <a:srgbClr val="000000"/>
              </a:solidFill>
              <a:ea typeface="ＭＳ Ｐゴシック" charset="0"/>
              <a:cs typeface="Arial"/>
            </a:endParaRPr>
          </a:p>
        </p:txBody>
      </p:sp>
      <p:sp>
        <p:nvSpPr>
          <p:cNvPr id="23" name="object 7"/>
          <p:cNvSpPr txBox="1"/>
          <p:nvPr/>
        </p:nvSpPr>
        <p:spPr>
          <a:xfrm>
            <a:off x="6746300" y="1276350"/>
            <a:ext cx="1559500"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sz="1200" dirty="0">
                <a:solidFill>
                  <a:srgbClr val="231F20"/>
                </a:solidFill>
                <a:ea typeface="ＭＳ Ｐゴシック" charset="0"/>
                <a:cs typeface="Arial"/>
              </a:rPr>
              <a:t>+   </a:t>
            </a:r>
            <a:r>
              <a:rPr lang="en-US" sz="1200" dirty="0" smtClean="0">
                <a:solidFill>
                  <a:srgbClr val="231F20"/>
                </a:solidFill>
                <a:ea typeface="ＭＳ Ｐゴシック" charset="0"/>
                <a:cs typeface="Arial"/>
              </a:rPr>
              <a:t>Two</a:t>
            </a:r>
            <a:r>
              <a:rPr sz="1200" dirty="0" smtClean="0">
                <a:solidFill>
                  <a:srgbClr val="231F20"/>
                </a:solidFill>
                <a:ea typeface="ＭＳ Ｐゴシック" charset="0"/>
                <a:cs typeface="Arial"/>
              </a:rPr>
              <a:t> </a:t>
            </a:r>
            <a:r>
              <a:rPr lang="en-US" sz="1200" dirty="0" smtClean="0">
                <a:solidFill>
                  <a:srgbClr val="231F20"/>
                </a:solidFill>
                <a:ea typeface="ＭＳ Ｐゴシック" charset="0"/>
                <a:cs typeface="Arial"/>
              </a:rPr>
              <a:t>versions</a:t>
            </a:r>
            <a:endParaRPr lang="en-US" sz="1200" dirty="0">
              <a:solidFill>
                <a:srgbClr val="000000"/>
              </a:solidFill>
              <a:ea typeface="ＭＳ Ｐゴシック" charset="0"/>
              <a:cs typeface="Arial"/>
            </a:endParaRPr>
          </a:p>
        </p:txBody>
      </p:sp>
      <p:pic>
        <p:nvPicPr>
          <p:cNvPr id="409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857" y="4324350"/>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8237748"/>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 name="object 3"/>
          <p:cNvSpPr/>
          <p:nvPr/>
        </p:nvSpPr>
        <p:spPr>
          <a:xfrm>
            <a:off x="3023998" y="1320567"/>
            <a:ext cx="2238857" cy="3443557"/>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1" name="object 11"/>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2" name="object 12"/>
          <p:cNvSpPr txBox="1">
            <a:spLocks noGrp="1"/>
          </p:cNvSpPr>
          <p:nvPr>
            <p:ph type="title"/>
          </p:nvPr>
        </p:nvSpPr>
        <p:spPr>
          <a:prstGeom prst="rect">
            <a:avLst/>
          </a:prstGeom>
          <a:noFill/>
        </p:spPr>
        <p:txBody>
          <a:bodyPr vert="horz" wrap="square" lIns="0" tIns="0" rIns="0" bIns="0" rtlCol="0">
            <a:spAutoFit/>
          </a:bodyPr>
          <a:lstStyle/>
          <a:p>
            <a:pPr marL="12700">
              <a:lnSpc>
                <a:spcPct val="100000"/>
              </a:lnSpc>
            </a:pPr>
            <a:r>
              <a:rPr lang="en-US" dirty="0" smtClean="0">
                <a:solidFill>
                  <a:schemeClr val="tx1"/>
                </a:solidFill>
              </a:rPr>
              <a:t>SINGLE-HOLE FAUCET</a:t>
            </a:r>
            <a:endParaRPr lang="en-US" dirty="0">
              <a:solidFill>
                <a:schemeClr val="tx1"/>
              </a:solidFill>
            </a:endParaRPr>
          </a:p>
        </p:txBody>
      </p:sp>
      <p:sp>
        <p:nvSpPr>
          <p:cNvPr id="15" name="object 15"/>
          <p:cNvSpPr/>
          <p:nvPr/>
        </p:nvSpPr>
        <p:spPr>
          <a:xfrm>
            <a:off x="4942574" y="3697619"/>
            <a:ext cx="0" cy="964644"/>
          </a:xfrm>
          <a:custGeom>
            <a:avLst/>
            <a:gdLst/>
            <a:ahLst/>
            <a:cxnLst/>
            <a:rect l="l" t="t" r="r" b="b"/>
            <a:pathLst>
              <a:path h="965835">
                <a:moveTo>
                  <a:pt x="0" y="0"/>
                </a:moveTo>
                <a:lnTo>
                  <a:pt x="0" y="965644"/>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6" name="object 16"/>
          <p:cNvSpPr/>
          <p:nvPr/>
        </p:nvSpPr>
        <p:spPr>
          <a:xfrm>
            <a:off x="4928288" y="3697618"/>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7" name="object 17"/>
          <p:cNvSpPr/>
          <p:nvPr/>
        </p:nvSpPr>
        <p:spPr>
          <a:xfrm>
            <a:off x="4928288" y="4662073"/>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8" name="object 18"/>
          <p:cNvSpPr txBox="1"/>
          <p:nvPr/>
        </p:nvSpPr>
        <p:spPr>
          <a:xfrm>
            <a:off x="5094001" y="4004387"/>
            <a:ext cx="889635" cy="359073"/>
          </a:xfrm>
          <a:prstGeom prst="rect">
            <a:avLst/>
          </a:prstGeom>
        </p:spPr>
        <p:txBody>
          <a:bodyPr vert="horz" wrap="square" lIns="0" tIns="0" rIns="0" bIns="0" rtlCol="0">
            <a:spAutoFit/>
          </a:bodyPr>
          <a:lstStyle/>
          <a:p>
            <a:pPr defTabSz="457200" eaLnBrk="0" fontAlgn="base" hangingPunct="0">
              <a:lnSpc>
                <a:spcPts val="1400"/>
              </a:lnSpc>
              <a:spcBef>
                <a:spcPct val="0"/>
              </a:spcBef>
              <a:spcAft>
                <a:spcPct val="0"/>
              </a:spcAft>
            </a:pPr>
            <a:r>
              <a:rPr lang="en-US" sz="1200" dirty="0" err="1" smtClean="0">
                <a:solidFill>
                  <a:srgbClr val="231F20"/>
                </a:solidFill>
                <a:ea typeface="ＭＳ Ｐゴシック" charset="0"/>
                <a:cs typeface="Arial"/>
              </a:rPr>
              <a:t>ComfortZone</a:t>
            </a:r>
            <a:r>
              <a:rPr lang="en-US" sz="1200" dirty="0" smtClean="0">
                <a:solidFill>
                  <a:srgbClr val="231F20"/>
                </a:solidFill>
                <a:ea typeface="ＭＳ Ｐゴシック" charset="0"/>
                <a:cs typeface="Arial"/>
              </a:rPr>
              <a:t>  4 inches</a:t>
            </a:r>
            <a:endParaRPr lang="en-US" sz="1200" dirty="0">
              <a:solidFill>
                <a:srgbClr val="000000"/>
              </a:solidFill>
              <a:ea typeface="ＭＳ Ｐゴシック" charset="0"/>
              <a:cs typeface="Arial"/>
            </a:endParaRPr>
          </a:p>
        </p:txBody>
      </p:sp>
      <p:sp>
        <p:nvSpPr>
          <p:cNvPr id="21" name="object 21"/>
          <p:cNvSpPr txBox="1"/>
          <p:nvPr/>
        </p:nvSpPr>
        <p:spPr>
          <a:xfrm>
            <a:off x="1143000" y="3522229"/>
            <a:ext cx="1066800"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 $615</a:t>
            </a:r>
            <a:endParaRPr lang="en-US" sz="1000" dirty="0">
              <a:solidFill>
                <a:srgbClr val="000000"/>
              </a:solidFill>
              <a:ea typeface="ＭＳ Ｐゴシック" charset="0"/>
              <a:cs typeface="Arial"/>
            </a:endParaRPr>
          </a:p>
        </p:txBody>
      </p:sp>
      <p:sp>
        <p:nvSpPr>
          <p:cNvPr id="22" name="object 22"/>
          <p:cNvSpPr txBox="1"/>
          <p:nvPr/>
        </p:nvSpPr>
        <p:spPr>
          <a:xfrm>
            <a:off x="1143000" y="3889821"/>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56" y="3432803"/>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19" y="3869022"/>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6" name="object 7"/>
          <p:cNvSpPr txBox="1"/>
          <p:nvPr/>
        </p:nvSpPr>
        <p:spPr>
          <a:xfrm>
            <a:off x="6743931" y="1256964"/>
            <a:ext cx="1851025" cy="369332"/>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Fits to numerous situations</a:t>
            </a:r>
            <a:endParaRPr lang="en-US" sz="1200" dirty="0">
              <a:solidFill>
                <a:srgbClr val="231F20"/>
              </a:solidFill>
              <a:ea typeface="ＭＳ Ｐゴシック" charset="0"/>
              <a:cs typeface="Arial"/>
            </a:endParaRPr>
          </a:p>
        </p:txBody>
      </p:sp>
      <p:sp>
        <p:nvSpPr>
          <p:cNvPr id="27" name="object 8"/>
          <p:cNvSpPr txBox="1"/>
          <p:nvPr/>
        </p:nvSpPr>
        <p:spPr>
          <a:xfrm>
            <a:off x="6743931" y="1710937"/>
            <a:ext cx="2401636"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GB" sz="1200" dirty="0">
                <a:solidFill>
                  <a:srgbClr val="231F20"/>
                </a:solidFill>
                <a:ea typeface="ＭＳ Ｐゴシック" charset="0"/>
                <a:cs typeface="Arial"/>
              </a:rPr>
              <a:t>+	</a:t>
            </a:r>
            <a:r>
              <a:rPr lang="en-GB" sz="1200" dirty="0" smtClean="0">
                <a:solidFill>
                  <a:srgbClr val="231F20"/>
                </a:solidFill>
                <a:ea typeface="ＭＳ Ｐゴシック" charset="0"/>
                <a:cs typeface="Arial"/>
              </a:rPr>
              <a:t>ComfortZone</a:t>
            </a:r>
            <a:endParaRPr lang="en-GB" sz="1200" dirty="0">
              <a:solidFill>
                <a:srgbClr val="231F20"/>
              </a:solidFill>
              <a:ea typeface="ＭＳ Ｐゴシック" charset="0"/>
              <a:cs typeface="Arial"/>
            </a:endParaRPr>
          </a:p>
        </p:txBody>
      </p:sp>
      <p:sp>
        <p:nvSpPr>
          <p:cNvPr id="28" name="object 9"/>
          <p:cNvSpPr txBox="1"/>
          <p:nvPr/>
        </p:nvSpPr>
        <p:spPr>
          <a:xfrm>
            <a:off x="6743931" y="1998966"/>
            <a:ext cx="1978025" cy="538609"/>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 </a:t>
            </a:r>
            <a:r>
              <a:rPr lang="en-US" sz="1200" spc="-5" dirty="0" smtClean="0">
                <a:solidFill>
                  <a:srgbClr val="231F20"/>
                </a:solidFill>
                <a:ea typeface="ＭＳ Ｐゴシック" charset="0"/>
                <a:cs typeface="Arial"/>
              </a:rPr>
              <a:t>design  and</a:t>
            </a:r>
            <a:r>
              <a:rPr lang="en-US" sz="1200" spc="-95"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execution</a:t>
            </a:r>
          </a:p>
          <a:p>
            <a:pPr marL="179388" marR="5080" indent="-179388" defTabSz="457200" eaLnBrk="0" fontAlgn="base" hangingPunct="0">
              <a:lnSpc>
                <a:spcPts val="1400"/>
              </a:lnSpc>
              <a:spcBef>
                <a:spcPct val="0"/>
              </a:spcBef>
              <a:spcAft>
                <a:spcPct val="0"/>
              </a:spcAft>
            </a:pPr>
            <a:endParaRPr lang="en-US" sz="1200" dirty="0">
              <a:solidFill>
                <a:srgbClr val="000000"/>
              </a:solidFill>
              <a:ea typeface="ＭＳ Ｐゴシック" charset="0"/>
              <a:cs typeface="Arial"/>
            </a:endParaRPr>
          </a:p>
        </p:txBody>
      </p:sp>
      <p:sp>
        <p:nvSpPr>
          <p:cNvPr id="20" name="object 22"/>
          <p:cNvSpPr txBox="1"/>
          <p:nvPr/>
        </p:nvSpPr>
        <p:spPr>
          <a:xfrm>
            <a:off x="1143000" y="4324350"/>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2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35" y="4305240"/>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32655694"/>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a:noFill/>
        </p:spPr>
        <p:txBody>
          <a:bodyPr vert="horz" wrap="square" lIns="0" tIns="0" rIns="0" bIns="0" rtlCol="0">
            <a:spAutoFit/>
          </a:bodyPr>
          <a:lstStyle/>
          <a:p>
            <a:pPr marL="12700">
              <a:lnSpc>
                <a:spcPct val="100000"/>
              </a:lnSpc>
            </a:pPr>
            <a:r>
              <a:rPr lang="en-US" dirty="0" smtClean="0">
                <a:solidFill>
                  <a:schemeClr val="tx1"/>
                </a:solidFill>
              </a:rPr>
              <a:t>SINGLE-HOLE FAUCET</a:t>
            </a:r>
            <a:endParaRPr lang="en-US" dirty="0">
              <a:solidFill>
                <a:schemeClr val="tx1"/>
              </a:solidFill>
            </a:endParaRPr>
          </a:p>
        </p:txBody>
      </p:sp>
      <p:sp>
        <p:nvSpPr>
          <p:cNvPr id="5" name="object 5"/>
          <p:cNvSpPr/>
          <p:nvPr/>
        </p:nvSpPr>
        <p:spPr>
          <a:xfrm>
            <a:off x="1485468" y="1297570"/>
            <a:ext cx="4230649" cy="3513714"/>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6" name="object 6"/>
          <p:cNvSpPr/>
          <p:nvPr/>
        </p:nvSpPr>
        <p:spPr>
          <a:xfrm>
            <a:off x="2460181" y="1450809"/>
            <a:ext cx="909319" cy="692565"/>
          </a:xfrm>
          <a:custGeom>
            <a:avLst/>
            <a:gdLst/>
            <a:ahLst/>
            <a:cxnLst/>
            <a:rect l="l" t="t" r="r" b="b"/>
            <a:pathLst>
              <a:path w="909320" h="693419">
                <a:moveTo>
                  <a:pt x="0" y="693000"/>
                </a:moveTo>
                <a:lnTo>
                  <a:pt x="909002" y="693000"/>
                </a:lnTo>
                <a:lnTo>
                  <a:pt x="909002" y="0"/>
                </a:lnTo>
                <a:lnTo>
                  <a:pt x="0" y="0"/>
                </a:lnTo>
                <a:lnTo>
                  <a:pt x="0" y="693000"/>
                </a:lnTo>
                <a:close/>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7" name="object 7"/>
          <p:cNvSpPr/>
          <p:nvPr/>
        </p:nvSpPr>
        <p:spPr>
          <a:xfrm>
            <a:off x="3441180" y="1777583"/>
            <a:ext cx="1073785" cy="692565"/>
          </a:xfrm>
          <a:custGeom>
            <a:avLst/>
            <a:gdLst/>
            <a:ahLst/>
            <a:cxnLst/>
            <a:rect l="l" t="t" r="r" b="b"/>
            <a:pathLst>
              <a:path w="1073785" h="693419">
                <a:moveTo>
                  <a:pt x="0" y="693000"/>
                </a:moveTo>
                <a:lnTo>
                  <a:pt x="1073645" y="693000"/>
                </a:lnTo>
                <a:lnTo>
                  <a:pt x="1073645" y="0"/>
                </a:lnTo>
                <a:lnTo>
                  <a:pt x="0" y="0"/>
                </a:lnTo>
                <a:lnTo>
                  <a:pt x="0" y="693000"/>
                </a:lnTo>
                <a:close/>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22" name="Rechteck 21"/>
          <p:cNvSpPr/>
          <p:nvPr/>
        </p:nvSpPr>
        <p:spPr>
          <a:xfrm>
            <a:off x="1359690" y="1610358"/>
            <a:ext cx="1100491" cy="461665"/>
          </a:xfrm>
          <a:prstGeom prst="rect">
            <a:avLst/>
          </a:prstGeom>
        </p:spPr>
        <p:txBody>
          <a:bodyPr wrap="square">
            <a:spAutoFit/>
          </a:bodyPr>
          <a:lstStyle/>
          <a:p>
            <a:pPr defTabSz="457200" eaLnBrk="0" fontAlgn="base" hangingPunct="0">
              <a:spcBef>
                <a:spcPct val="0"/>
              </a:spcBef>
              <a:spcAft>
                <a:spcPct val="0"/>
              </a:spcAft>
            </a:pPr>
            <a:r>
              <a:rPr lang="en-US" sz="1200" dirty="0" smtClean="0">
                <a:solidFill>
                  <a:srgbClr val="000000"/>
                </a:solidFill>
                <a:ea typeface="ＭＳ Ｐゴシック" charset="0"/>
              </a:rPr>
              <a:t>Porcelain  cover caps</a:t>
            </a:r>
            <a:endParaRPr lang="en-US" sz="1200" dirty="0">
              <a:solidFill>
                <a:srgbClr val="000000"/>
              </a:solidFill>
              <a:ea typeface="ＭＳ Ｐゴシック" charset="0"/>
            </a:endParaRPr>
          </a:p>
        </p:txBody>
      </p:sp>
      <p:sp>
        <p:nvSpPr>
          <p:cNvPr id="23" name="Rechteck 22"/>
          <p:cNvSpPr/>
          <p:nvPr/>
        </p:nvSpPr>
        <p:spPr>
          <a:xfrm>
            <a:off x="3757983" y="2594499"/>
            <a:ext cx="1100491" cy="276999"/>
          </a:xfrm>
          <a:prstGeom prst="rect">
            <a:avLst/>
          </a:prstGeom>
        </p:spPr>
        <p:txBody>
          <a:bodyPr wrap="square">
            <a:spAutoFit/>
          </a:bodyPr>
          <a:lstStyle/>
          <a:p>
            <a:pPr defTabSz="457200" eaLnBrk="0" fontAlgn="base" hangingPunct="0">
              <a:spcBef>
                <a:spcPct val="0"/>
              </a:spcBef>
              <a:spcAft>
                <a:spcPct val="0"/>
              </a:spcAft>
            </a:pPr>
            <a:r>
              <a:rPr lang="en-US" sz="1200" dirty="0" smtClean="0">
                <a:solidFill>
                  <a:srgbClr val="000000"/>
                </a:solidFill>
                <a:ea typeface="ＭＳ Ｐゴシック" charset="0"/>
              </a:rPr>
              <a:t>Soft and slim</a:t>
            </a:r>
            <a:endParaRPr lang="en-US" sz="1200" dirty="0">
              <a:solidFill>
                <a:srgbClr val="000000"/>
              </a:solidFill>
              <a:ea typeface="ＭＳ Ｐゴシック" charset="0"/>
            </a:endParaRPr>
          </a:p>
        </p:txBody>
      </p:sp>
      <p:sp>
        <p:nvSpPr>
          <p:cNvPr id="24" name="Rechteck 23"/>
          <p:cNvSpPr/>
          <p:nvPr/>
        </p:nvSpPr>
        <p:spPr>
          <a:xfrm>
            <a:off x="4843963" y="3265950"/>
            <a:ext cx="1489876" cy="461665"/>
          </a:xfrm>
          <a:prstGeom prst="rect">
            <a:avLst/>
          </a:prstGeom>
        </p:spPr>
        <p:txBody>
          <a:bodyPr wrap="square">
            <a:spAutoFit/>
          </a:bodyPr>
          <a:lstStyle/>
          <a:p>
            <a:pPr defTabSz="457200" eaLnBrk="0" fontAlgn="base" hangingPunct="0">
              <a:spcBef>
                <a:spcPct val="0"/>
              </a:spcBef>
              <a:spcAft>
                <a:spcPct val="0"/>
              </a:spcAft>
            </a:pPr>
            <a:r>
              <a:rPr lang="en-US" sz="1200" dirty="0" smtClean="0">
                <a:solidFill>
                  <a:srgbClr val="231F20"/>
                </a:solidFill>
                <a:ea typeface="ＭＳ Ｐゴシック" charset="0"/>
                <a:cs typeface="Arial"/>
              </a:rPr>
              <a:t>Well-balanced proportions</a:t>
            </a:r>
            <a:endParaRPr lang="en-US" sz="1200" dirty="0">
              <a:solidFill>
                <a:srgbClr val="000000"/>
              </a:solidFill>
              <a:ea typeface="ＭＳ Ｐゴシック" charset="0"/>
            </a:endParaRPr>
          </a:p>
        </p:txBody>
      </p:sp>
      <p:sp>
        <p:nvSpPr>
          <p:cNvPr id="25" name="Rechteck 24"/>
          <p:cNvSpPr/>
          <p:nvPr/>
        </p:nvSpPr>
        <p:spPr>
          <a:xfrm>
            <a:off x="4597473" y="2012825"/>
            <a:ext cx="1489876" cy="276999"/>
          </a:xfrm>
          <a:prstGeom prst="rect">
            <a:avLst/>
          </a:prstGeom>
        </p:spPr>
        <p:txBody>
          <a:bodyPr wrap="square">
            <a:spAutoFit/>
          </a:bodyPr>
          <a:lstStyle/>
          <a:p>
            <a:pPr defTabSz="457200" eaLnBrk="0" fontAlgn="base" hangingPunct="0">
              <a:spcBef>
                <a:spcPct val="0"/>
              </a:spcBef>
              <a:spcAft>
                <a:spcPct val="0"/>
              </a:spcAft>
            </a:pPr>
            <a:r>
              <a:rPr lang="en-US" sz="1200" dirty="0" smtClean="0">
                <a:solidFill>
                  <a:srgbClr val="231F20"/>
                </a:solidFill>
                <a:ea typeface="ＭＳ Ｐゴシック" charset="0"/>
                <a:cs typeface="Arial"/>
              </a:rPr>
              <a:t>Ergonomic handle</a:t>
            </a:r>
            <a:endParaRPr lang="en-US" sz="1200" dirty="0">
              <a:solidFill>
                <a:srgbClr val="231F20"/>
              </a:solidFill>
              <a:ea typeface="ＭＳ Ｐゴシック" charset="0"/>
              <a:cs typeface="Arial"/>
            </a:endParaRPr>
          </a:p>
        </p:txBody>
      </p:sp>
      <p:sp>
        <p:nvSpPr>
          <p:cNvPr id="26"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7" name="object 7"/>
          <p:cNvSpPr txBox="1"/>
          <p:nvPr/>
        </p:nvSpPr>
        <p:spPr>
          <a:xfrm>
            <a:off x="6743931" y="1256964"/>
            <a:ext cx="1851025" cy="369332"/>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Fits to numerous situations</a:t>
            </a:r>
            <a:endParaRPr lang="en-US" sz="1200" dirty="0">
              <a:solidFill>
                <a:srgbClr val="231F20"/>
              </a:solidFill>
              <a:ea typeface="ＭＳ Ｐゴシック" charset="0"/>
              <a:cs typeface="Arial"/>
            </a:endParaRPr>
          </a:p>
        </p:txBody>
      </p:sp>
      <p:sp>
        <p:nvSpPr>
          <p:cNvPr id="38" name="object 8"/>
          <p:cNvSpPr txBox="1"/>
          <p:nvPr/>
        </p:nvSpPr>
        <p:spPr>
          <a:xfrm>
            <a:off x="6743931" y="1710937"/>
            <a:ext cx="2401636"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ComfortZone</a:t>
            </a:r>
            <a:endParaRPr lang="en-US" sz="1200" dirty="0">
              <a:solidFill>
                <a:srgbClr val="231F20"/>
              </a:solidFill>
              <a:ea typeface="ＭＳ Ｐゴシック" charset="0"/>
              <a:cs typeface="Arial"/>
            </a:endParaRPr>
          </a:p>
        </p:txBody>
      </p:sp>
      <p:sp>
        <p:nvSpPr>
          <p:cNvPr id="39" name="object 9"/>
          <p:cNvSpPr txBox="1"/>
          <p:nvPr/>
        </p:nvSpPr>
        <p:spPr>
          <a:xfrm>
            <a:off x="6743931" y="1998966"/>
            <a:ext cx="1978025"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a:t>
            </a:r>
            <a:r>
              <a:rPr lang="en-US" sz="1200" spc="-5" dirty="0">
                <a:solidFill>
                  <a:srgbClr val="231F20"/>
                </a:solidFill>
                <a:ea typeface="ＭＳ Ｐゴシック" charset="0"/>
                <a:cs typeface="Arial"/>
              </a:rPr>
              <a:t> </a:t>
            </a:r>
            <a:r>
              <a:rPr lang="en-US" sz="1200" spc="-5" dirty="0" smtClean="0">
                <a:solidFill>
                  <a:srgbClr val="231F20"/>
                </a:solidFill>
                <a:ea typeface="ＭＳ Ｐゴシック" charset="0"/>
                <a:cs typeface="Arial"/>
              </a:rPr>
              <a:t>design  and</a:t>
            </a:r>
            <a:r>
              <a:rPr lang="en-US" sz="1200" spc="-95"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execution</a:t>
            </a:r>
            <a:endParaRPr lang="en-US" sz="1200" dirty="0">
              <a:solidFill>
                <a:srgbClr val="000000"/>
              </a:solidFill>
              <a:ea typeface="ＭＳ Ｐゴシック" charset="0"/>
              <a:cs typeface="Arial"/>
            </a:endParaRPr>
          </a:p>
        </p:txBody>
      </p:sp>
      <p:sp>
        <p:nvSpPr>
          <p:cNvPr id="40" name="object 10"/>
          <p:cNvSpPr txBox="1"/>
          <p:nvPr/>
        </p:nvSpPr>
        <p:spPr>
          <a:xfrm>
            <a:off x="6743931" y="2445105"/>
            <a:ext cx="1656714"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Easy </a:t>
            </a:r>
            <a:r>
              <a:rPr lang="en-US" sz="1200" spc="-5" dirty="0" smtClean="0">
                <a:solidFill>
                  <a:srgbClr val="231F20"/>
                </a:solidFill>
                <a:ea typeface="ＭＳ Ｐゴシック" charset="0"/>
                <a:cs typeface="Arial"/>
              </a:rPr>
              <a:t>and </a:t>
            </a:r>
            <a:r>
              <a:rPr lang="en-US" sz="1200" dirty="0" smtClean="0">
                <a:solidFill>
                  <a:srgbClr val="231F20"/>
                </a:solidFill>
                <a:ea typeface="ＭＳ Ｐゴシック" charset="0"/>
                <a:cs typeface="Arial"/>
              </a:rPr>
              <a:t>convenient  </a:t>
            </a:r>
            <a:r>
              <a:rPr lang="en-US" sz="1200" spc="-5" dirty="0" smtClean="0">
                <a:solidFill>
                  <a:srgbClr val="231F20"/>
                </a:solidFill>
                <a:ea typeface="ＭＳ Ｐゴシック" charset="0"/>
                <a:cs typeface="Arial"/>
              </a:rPr>
              <a:t>operation</a:t>
            </a:r>
            <a:endParaRPr lang="en-US" sz="1200" dirty="0">
              <a:solidFill>
                <a:srgbClr val="000000"/>
              </a:solidFill>
              <a:ea typeface="ＭＳ Ｐゴシック" charset="0"/>
              <a:cs typeface="Arial"/>
            </a:endParaRPr>
          </a:p>
        </p:txBody>
      </p:sp>
      <p:sp>
        <p:nvSpPr>
          <p:cNvPr id="41" name="object 11"/>
          <p:cNvSpPr txBox="1"/>
          <p:nvPr/>
        </p:nvSpPr>
        <p:spPr>
          <a:xfrm>
            <a:off x="6743931" y="2897455"/>
            <a:ext cx="1385570"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Nice to the touch</a:t>
            </a:r>
            <a:endParaRPr lang="en-US" sz="1200" dirty="0">
              <a:solidFill>
                <a:srgbClr val="231F20"/>
              </a:solidFill>
              <a:ea typeface="ＭＳ Ｐゴシック" charset="0"/>
              <a:cs typeface="Arial"/>
            </a:endParaRPr>
          </a:p>
        </p:txBody>
      </p:sp>
      <p:sp>
        <p:nvSpPr>
          <p:cNvPr id="42" name="object 12"/>
          <p:cNvSpPr txBox="1"/>
          <p:nvPr/>
        </p:nvSpPr>
        <p:spPr>
          <a:xfrm>
            <a:off x="6743931" y="3176905"/>
            <a:ext cx="1418590"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t>
            </a:r>
            <a:r>
              <a:rPr lang="en-US" sz="1200" spc="-5" dirty="0">
                <a:solidFill>
                  <a:srgbClr val="231F20"/>
                </a:solidFill>
                <a:ea typeface="ＭＳ Ｐゴシック" charset="0"/>
                <a:cs typeface="Arial"/>
              </a:rPr>
              <a:t>E</a:t>
            </a:r>
            <a:r>
              <a:rPr lang="en-US" sz="1200" spc="-5" dirty="0" smtClean="0">
                <a:solidFill>
                  <a:srgbClr val="231F20"/>
                </a:solidFill>
                <a:ea typeface="ＭＳ Ｐゴシック" charset="0"/>
                <a:cs typeface="Arial"/>
              </a:rPr>
              <a:t>legant  appearance</a:t>
            </a:r>
            <a:endParaRPr lang="en-US" sz="1200" dirty="0">
              <a:solidFill>
                <a:srgbClr val="000000"/>
              </a:solidFill>
              <a:ea typeface="ＭＳ Ｐゴシック" charset="0"/>
              <a:cs typeface="Arial"/>
            </a:endParaRPr>
          </a:p>
        </p:txBody>
      </p:sp>
      <p:sp>
        <p:nvSpPr>
          <p:cNvPr id="43" name="object 13"/>
          <p:cNvSpPr txBox="1"/>
          <p:nvPr/>
        </p:nvSpPr>
        <p:spPr>
          <a:xfrm>
            <a:off x="6743931" y="3615862"/>
            <a:ext cx="1689735"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Self-explaining in use</a:t>
            </a:r>
            <a:endParaRPr lang="en-US" sz="1200" dirty="0">
              <a:solidFill>
                <a:srgbClr val="231F20"/>
              </a:solidFill>
              <a:ea typeface="ＭＳ Ｐゴシック" charset="0"/>
              <a:cs typeface="Arial"/>
            </a:endParaRPr>
          </a:p>
        </p:txBody>
      </p:sp>
      <p:sp>
        <p:nvSpPr>
          <p:cNvPr id="34" name="object 21"/>
          <p:cNvSpPr txBox="1"/>
          <p:nvPr/>
        </p:nvSpPr>
        <p:spPr>
          <a:xfrm>
            <a:off x="1143000" y="3522229"/>
            <a:ext cx="452120"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a:t>
            </a:r>
            <a:endParaRPr lang="en-US" sz="1000" dirty="0">
              <a:solidFill>
                <a:srgbClr val="000000"/>
              </a:solidFill>
              <a:ea typeface="ＭＳ Ｐゴシック" charset="0"/>
              <a:cs typeface="Arial"/>
            </a:endParaRPr>
          </a:p>
        </p:txBody>
      </p:sp>
      <p:sp>
        <p:nvSpPr>
          <p:cNvPr id="35" name="object 22"/>
          <p:cNvSpPr txBox="1"/>
          <p:nvPr/>
        </p:nvSpPr>
        <p:spPr>
          <a:xfrm>
            <a:off x="1143000" y="3889821"/>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3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56" y="3432803"/>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19" y="3869022"/>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5" name="object 22"/>
          <p:cNvSpPr txBox="1"/>
          <p:nvPr/>
        </p:nvSpPr>
        <p:spPr>
          <a:xfrm>
            <a:off x="1143000" y="4324350"/>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35" y="4305240"/>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9812963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2412009" y="1320567"/>
            <a:ext cx="2238857" cy="3443557"/>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0" name="object 10"/>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1" name="object 11"/>
          <p:cNvSpPr txBox="1">
            <a:spLocks noGrp="1"/>
          </p:cNvSpPr>
          <p:nvPr>
            <p:ph type="title"/>
          </p:nvPr>
        </p:nvSpPr>
        <p:spPr>
          <a:prstGeom prst="rect">
            <a:avLst/>
          </a:prstGeom>
          <a:noFill/>
        </p:spPr>
        <p:txBody>
          <a:bodyPr vert="horz" wrap="square" lIns="0" tIns="0" rIns="0" bIns="0" rtlCol="0">
            <a:spAutoFit/>
          </a:bodyPr>
          <a:lstStyle/>
          <a:p>
            <a:pPr marL="12700">
              <a:lnSpc>
                <a:spcPct val="100000"/>
              </a:lnSpc>
            </a:pPr>
            <a:r>
              <a:rPr lang="en-US" dirty="0" smtClean="0">
                <a:solidFill>
                  <a:schemeClr val="tx1"/>
                </a:solidFill>
              </a:rPr>
              <a:t>SINGLE-HOLE FAUCET</a:t>
            </a:r>
            <a:endParaRPr lang="en-US" dirty="0">
              <a:solidFill>
                <a:schemeClr val="tx1"/>
              </a:solidFill>
            </a:endParaRPr>
          </a:p>
        </p:txBody>
      </p:sp>
      <p:sp>
        <p:nvSpPr>
          <p:cNvPr id="25" name="Rechteck 24"/>
          <p:cNvSpPr/>
          <p:nvPr/>
        </p:nvSpPr>
        <p:spPr>
          <a:xfrm>
            <a:off x="1520359" y="1613777"/>
            <a:ext cx="1315941" cy="461665"/>
          </a:xfrm>
          <a:prstGeom prst="rect">
            <a:avLst/>
          </a:prstGeom>
        </p:spPr>
        <p:txBody>
          <a:bodyPr wrap="square">
            <a:spAutoFit/>
          </a:bodyPr>
          <a:lstStyle/>
          <a:p>
            <a:pPr defTabSz="457200" eaLnBrk="0" fontAlgn="base" hangingPunct="0">
              <a:spcBef>
                <a:spcPct val="0"/>
              </a:spcBef>
              <a:spcAft>
                <a:spcPct val="0"/>
              </a:spcAft>
            </a:pPr>
            <a:r>
              <a:rPr lang="en-US" sz="1200" dirty="0" smtClean="0">
                <a:solidFill>
                  <a:srgbClr val="000000"/>
                </a:solidFill>
                <a:ea typeface="ＭＳ Ｐゴシック" charset="0"/>
              </a:rPr>
              <a:t>M25 ceramic  cartridge</a:t>
            </a:r>
            <a:endParaRPr lang="en-US" sz="1200" dirty="0">
              <a:solidFill>
                <a:srgbClr val="000000"/>
              </a:solidFill>
              <a:ea typeface="ＭＳ Ｐゴシック" charset="0"/>
            </a:endParaRPr>
          </a:p>
        </p:txBody>
      </p:sp>
      <p:sp>
        <p:nvSpPr>
          <p:cNvPr id="26" name="Rechteck 25"/>
          <p:cNvSpPr/>
          <p:nvPr/>
        </p:nvSpPr>
        <p:spPr>
          <a:xfrm>
            <a:off x="4686051" y="3386429"/>
            <a:ext cx="1790949" cy="276999"/>
          </a:xfrm>
          <a:prstGeom prst="rect">
            <a:avLst/>
          </a:prstGeom>
          <a:noFill/>
        </p:spPr>
        <p:txBody>
          <a:bodyPr wrap="square">
            <a:spAutoFit/>
          </a:bodyPr>
          <a:lstStyle/>
          <a:p>
            <a:pPr defTabSz="457200" eaLnBrk="0" fontAlgn="base" hangingPunct="0">
              <a:spcBef>
                <a:spcPct val="0"/>
              </a:spcBef>
              <a:spcAft>
                <a:spcPct val="0"/>
              </a:spcAft>
            </a:pPr>
            <a:r>
              <a:rPr lang="en-US" sz="1200" dirty="0" smtClean="0">
                <a:ea typeface="ＭＳ Ｐゴシック" charset="0"/>
              </a:rPr>
              <a:t>N</a:t>
            </a:r>
            <a:r>
              <a:rPr lang="en-US" sz="1200" dirty="0" smtClean="0">
                <a:ea typeface="ＭＳ Ｐゴシック" charset="0"/>
                <a:cs typeface="Arial"/>
              </a:rPr>
              <a:t>ormal spray 1.2 GPM</a:t>
            </a:r>
            <a:endParaRPr lang="en-US" sz="1200" dirty="0">
              <a:ea typeface="ＭＳ Ｐゴシック" charset="0"/>
              <a:cs typeface="Arial"/>
            </a:endParaRPr>
          </a:p>
        </p:txBody>
      </p:sp>
      <p:sp>
        <p:nvSpPr>
          <p:cNvPr id="27" name="Rechteck 26"/>
          <p:cNvSpPr/>
          <p:nvPr/>
        </p:nvSpPr>
        <p:spPr>
          <a:xfrm>
            <a:off x="4294383" y="3708901"/>
            <a:ext cx="1315941" cy="276999"/>
          </a:xfrm>
          <a:prstGeom prst="rect">
            <a:avLst/>
          </a:prstGeom>
        </p:spPr>
        <p:txBody>
          <a:bodyPr wrap="square">
            <a:spAutoFit/>
          </a:bodyPr>
          <a:lstStyle/>
          <a:p>
            <a:pPr defTabSz="457200" eaLnBrk="0" fontAlgn="base" hangingPunct="0">
              <a:spcBef>
                <a:spcPct val="0"/>
              </a:spcBef>
              <a:spcAft>
                <a:spcPct val="0"/>
              </a:spcAft>
            </a:pPr>
            <a:r>
              <a:rPr lang="en-US" sz="1200" dirty="0" smtClean="0">
                <a:solidFill>
                  <a:srgbClr val="000000"/>
                </a:solidFill>
                <a:ea typeface="ＭＳ Ｐゴシック" charset="0"/>
              </a:rPr>
              <a:t>QuickClean</a:t>
            </a:r>
            <a:endParaRPr lang="en-US" sz="1200" dirty="0">
              <a:solidFill>
                <a:srgbClr val="000000"/>
              </a:solidFill>
              <a:ea typeface="ＭＳ Ｐゴシック" charset="0"/>
            </a:endParaRPr>
          </a:p>
        </p:txBody>
      </p:sp>
      <p:sp>
        <p:nvSpPr>
          <p:cNvPr id="28"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29" name="object 7"/>
          <p:cNvSpPr txBox="1"/>
          <p:nvPr/>
        </p:nvSpPr>
        <p:spPr>
          <a:xfrm>
            <a:off x="6743931" y="1256964"/>
            <a:ext cx="1851025" cy="369332"/>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Fits to numerous situations</a:t>
            </a:r>
            <a:endParaRPr lang="en-US" sz="1200" dirty="0">
              <a:solidFill>
                <a:srgbClr val="231F20"/>
              </a:solidFill>
              <a:ea typeface="ＭＳ Ｐゴシック" charset="0"/>
              <a:cs typeface="Arial"/>
            </a:endParaRPr>
          </a:p>
        </p:txBody>
      </p:sp>
      <p:sp>
        <p:nvSpPr>
          <p:cNvPr id="30" name="object 8"/>
          <p:cNvSpPr txBox="1"/>
          <p:nvPr/>
        </p:nvSpPr>
        <p:spPr>
          <a:xfrm>
            <a:off x="6743931" y="1710937"/>
            <a:ext cx="2401636"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ComfortZone</a:t>
            </a:r>
            <a:endParaRPr lang="en-US" sz="1200" dirty="0">
              <a:solidFill>
                <a:srgbClr val="231F20"/>
              </a:solidFill>
              <a:ea typeface="ＭＳ Ｐゴシック" charset="0"/>
              <a:cs typeface="Arial"/>
            </a:endParaRPr>
          </a:p>
        </p:txBody>
      </p:sp>
      <p:sp>
        <p:nvSpPr>
          <p:cNvPr id="31" name="object 9"/>
          <p:cNvSpPr txBox="1"/>
          <p:nvPr/>
        </p:nvSpPr>
        <p:spPr>
          <a:xfrm>
            <a:off x="6743931" y="1998966"/>
            <a:ext cx="1978025"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 </a:t>
            </a:r>
            <a:r>
              <a:rPr lang="en-US" sz="1200" spc="-5" dirty="0" smtClean="0">
                <a:solidFill>
                  <a:srgbClr val="231F20"/>
                </a:solidFill>
                <a:ea typeface="ＭＳ Ｐゴシック" charset="0"/>
                <a:cs typeface="Arial"/>
              </a:rPr>
              <a:t>design  and</a:t>
            </a:r>
            <a:r>
              <a:rPr lang="en-US" sz="1200" spc="-95"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execution</a:t>
            </a:r>
            <a:endParaRPr lang="en-US" sz="1200" dirty="0">
              <a:solidFill>
                <a:srgbClr val="000000"/>
              </a:solidFill>
              <a:ea typeface="ＭＳ Ｐゴシック" charset="0"/>
              <a:cs typeface="Arial"/>
            </a:endParaRPr>
          </a:p>
        </p:txBody>
      </p:sp>
      <p:sp>
        <p:nvSpPr>
          <p:cNvPr id="32" name="object 10"/>
          <p:cNvSpPr txBox="1"/>
          <p:nvPr/>
        </p:nvSpPr>
        <p:spPr>
          <a:xfrm>
            <a:off x="6743931" y="2445105"/>
            <a:ext cx="1656714"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Easy </a:t>
            </a:r>
            <a:r>
              <a:rPr lang="en-US" sz="1200" spc="-5" dirty="0" smtClean="0">
                <a:solidFill>
                  <a:srgbClr val="231F20"/>
                </a:solidFill>
                <a:ea typeface="ＭＳ Ｐゴシック" charset="0"/>
                <a:cs typeface="Arial"/>
              </a:rPr>
              <a:t>and </a:t>
            </a:r>
            <a:r>
              <a:rPr lang="en-US" sz="1200" dirty="0" smtClean="0">
                <a:solidFill>
                  <a:srgbClr val="231F20"/>
                </a:solidFill>
                <a:ea typeface="ＭＳ Ｐゴシック" charset="0"/>
                <a:cs typeface="Arial"/>
              </a:rPr>
              <a:t>convenient  </a:t>
            </a:r>
            <a:r>
              <a:rPr lang="en-US" sz="1200" spc="-5" dirty="0" smtClean="0">
                <a:solidFill>
                  <a:srgbClr val="231F20"/>
                </a:solidFill>
                <a:ea typeface="ＭＳ Ｐゴシック" charset="0"/>
                <a:cs typeface="Arial"/>
              </a:rPr>
              <a:t>operation</a:t>
            </a:r>
            <a:endParaRPr lang="en-US" sz="1200" dirty="0">
              <a:solidFill>
                <a:srgbClr val="000000"/>
              </a:solidFill>
              <a:ea typeface="ＭＳ Ｐゴシック" charset="0"/>
              <a:cs typeface="Arial"/>
            </a:endParaRPr>
          </a:p>
        </p:txBody>
      </p:sp>
      <p:sp>
        <p:nvSpPr>
          <p:cNvPr id="33" name="object 11"/>
          <p:cNvSpPr txBox="1"/>
          <p:nvPr/>
        </p:nvSpPr>
        <p:spPr>
          <a:xfrm>
            <a:off x="6743931" y="2897455"/>
            <a:ext cx="1385570"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Nice to the touch</a:t>
            </a:r>
            <a:endParaRPr lang="en-US" sz="1200" dirty="0">
              <a:solidFill>
                <a:srgbClr val="231F20"/>
              </a:solidFill>
              <a:ea typeface="ＭＳ Ｐゴシック" charset="0"/>
              <a:cs typeface="Arial"/>
            </a:endParaRPr>
          </a:p>
        </p:txBody>
      </p:sp>
      <p:sp>
        <p:nvSpPr>
          <p:cNvPr id="34" name="object 12"/>
          <p:cNvSpPr txBox="1"/>
          <p:nvPr/>
        </p:nvSpPr>
        <p:spPr>
          <a:xfrm>
            <a:off x="6743931" y="3176905"/>
            <a:ext cx="1418590"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t>
            </a:r>
            <a:r>
              <a:rPr lang="en-US" sz="1200" spc="-5" dirty="0">
                <a:solidFill>
                  <a:srgbClr val="231F20"/>
                </a:solidFill>
                <a:ea typeface="ＭＳ Ｐゴシック" charset="0"/>
                <a:cs typeface="Arial"/>
              </a:rPr>
              <a:t>E</a:t>
            </a:r>
            <a:r>
              <a:rPr lang="en-US" sz="1200" spc="-5" dirty="0" smtClean="0">
                <a:solidFill>
                  <a:srgbClr val="231F20"/>
                </a:solidFill>
                <a:ea typeface="ＭＳ Ｐゴシック" charset="0"/>
                <a:cs typeface="Arial"/>
              </a:rPr>
              <a:t>legant  appearance</a:t>
            </a:r>
            <a:endParaRPr lang="en-US" sz="1200" dirty="0">
              <a:solidFill>
                <a:srgbClr val="000000"/>
              </a:solidFill>
              <a:ea typeface="ＭＳ Ｐゴシック" charset="0"/>
              <a:cs typeface="Arial"/>
            </a:endParaRPr>
          </a:p>
        </p:txBody>
      </p:sp>
      <p:sp>
        <p:nvSpPr>
          <p:cNvPr id="35" name="object 13"/>
          <p:cNvSpPr txBox="1"/>
          <p:nvPr/>
        </p:nvSpPr>
        <p:spPr>
          <a:xfrm>
            <a:off x="6743931" y="3615862"/>
            <a:ext cx="1689735"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Self-explaining in use</a:t>
            </a:r>
            <a:endParaRPr lang="en-US" sz="1200" dirty="0">
              <a:solidFill>
                <a:srgbClr val="231F20"/>
              </a:solidFill>
              <a:ea typeface="ＭＳ Ｐゴシック" charset="0"/>
              <a:cs typeface="Arial"/>
            </a:endParaRPr>
          </a:p>
        </p:txBody>
      </p:sp>
      <p:sp>
        <p:nvSpPr>
          <p:cNvPr id="36" name="object 14"/>
          <p:cNvSpPr txBox="1"/>
          <p:nvPr/>
        </p:nvSpPr>
        <p:spPr>
          <a:xfrm>
            <a:off x="6743931" y="3918490"/>
            <a:ext cx="1851025"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Precise, comfortable  temperature</a:t>
            </a:r>
            <a:r>
              <a:rPr lang="en-US" sz="1200" spc="-105"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adjustment</a:t>
            </a:r>
            <a:endParaRPr lang="en-US" sz="1200" dirty="0">
              <a:solidFill>
                <a:srgbClr val="000000"/>
              </a:solidFill>
              <a:ea typeface="ＭＳ Ｐゴシック" charset="0"/>
              <a:cs typeface="Arial"/>
            </a:endParaRPr>
          </a:p>
        </p:txBody>
      </p:sp>
      <p:sp>
        <p:nvSpPr>
          <p:cNvPr id="37" name="object 15"/>
          <p:cNvSpPr txBox="1"/>
          <p:nvPr/>
        </p:nvSpPr>
        <p:spPr>
          <a:xfrm>
            <a:off x="6743931" y="4365536"/>
            <a:ext cx="1892935"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Savings (energy / water)</a:t>
            </a:r>
            <a:endParaRPr lang="en-US" sz="1200" dirty="0">
              <a:solidFill>
                <a:srgbClr val="231F20"/>
              </a:solidFill>
              <a:ea typeface="ＭＳ Ｐゴシック" charset="0"/>
              <a:cs typeface="Arial"/>
            </a:endParaRPr>
          </a:p>
        </p:txBody>
      </p:sp>
      <p:sp>
        <p:nvSpPr>
          <p:cNvPr id="45" name="object 21"/>
          <p:cNvSpPr txBox="1"/>
          <p:nvPr/>
        </p:nvSpPr>
        <p:spPr>
          <a:xfrm>
            <a:off x="1143000" y="3522229"/>
            <a:ext cx="452120"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a:t>
            </a:r>
            <a:endParaRPr lang="en-US" sz="1000" dirty="0">
              <a:solidFill>
                <a:srgbClr val="000000"/>
              </a:solidFill>
              <a:ea typeface="ＭＳ Ｐゴシック" charset="0"/>
              <a:cs typeface="Arial"/>
            </a:endParaRPr>
          </a:p>
        </p:txBody>
      </p:sp>
      <p:sp>
        <p:nvSpPr>
          <p:cNvPr id="46" name="object 22"/>
          <p:cNvSpPr txBox="1"/>
          <p:nvPr/>
        </p:nvSpPr>
        <p:spPr>
          <a:xfrm>
            <a:off x="1143000" y="3889821"/>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56" y="3432803"/>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19" y="3869022"/>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object 22"/>
          <p:cNvSpPr txBox="1"/>
          <p:nvPr/>
        </p:nvSpPr>
        <p:spPr>
          <a:xfrm>
            <a:off x="1143000" y="4324350"/>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35" y="4305240"/>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671915"/>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7"/>
          <p:cNvSpPr txBox="1"/>
          <p:nvPr/>
        </p:nvSpPr>
        <p:spPr>
          <a:xfrm>
            <a:off x="6743931" y="1256964"/>
            <a:ext cx="1851025" cy="369332"/>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Fits to numerous situations</a:t>
            </a:r>
            <a:endParaRPr lang="en-US" sz="1200" dirty="0">
              <a:solidFill>
                <a:srgbClr val="231F20"/>
              </a:solidFill>
              <a:ea typeface="ＭＳ Ｐゴシック" charset="0"/>
              <a:cs typeface="Arial"/>
            </a:endParaRPr>
          </a:p>
        </p:txBody>
      </p:sp>
      <p:sp>
        <p:nvSpPr>
          <p:cNvPr id="38" name="object 8"/>
          <p:cNvSpPr txBox="1"/>
          <p:nvPr/>
        </p:nvSpPr>
        <p:spPr>
          <a:xfrm>
            <a:off x="6743931" y="1710937"/>
            <a:ext cx="2401636"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Maximized </a:t>
            </a:r>
            <a:r>
              <a:rPr lang="en-US" sz="1200" dirty="0" err="1" smtClean="0">
                <a:solidFill>
                  <a:srgbClr val="231F20"/>
                </a:solidFill>
                <a:ea typeface="ＭＳ Ｐゴシック" charset="0"/>
                <a:cs typeface="Arial"/>
              </a:rPr>
              <a:t>ComfortZone</a:t>
            </a:r>
            <a:endParaRPr lang="en-US" sz="1200" dirty="0">
              <a:solidFill>
                <a:srgbClr val="231F20"/>
              </a:solidFill>
              <a:ea typeface="ＭＳ Ｐゴシック" charset="0"/>
              <a:cs typeface="Arial"/>
            </a:endParaRPr>
          </a:p>
        </p:txBody>
      </p:sp>
      <p:sp>
        <p:nvSpPr>
          <p:cNvPr id="39" name="object 9"/>
          <p:cNvSpPr txBox="1"/>
          <p:nvPr/>
        </p:nvSpPr>
        <p:spPr>
          <a:xfrm>
            <a:off x="6743931" y="1998966"/>
            <a:ext cx="1978025"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a:t>
            </a:r>
            <a:r>
              <a:rPr lang="en-US" sz="1200" spc="-5" dirty="0" smtClean="0">
                <a:solidFill>
                  <a:srgbClr val="231F20"/>
                </a:solidFill>
                <a:ea typeface="ＭＳ Ｐゴシック" charset="0"/>
                <a:cs typeface="Arial"/>
              </a:rPr>
              <a:t> design  and</a:t>
            </a:r>
            <a:r>
              <a:rPr lang="en-US" sz="1200" spc="-95"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execution</a:t>
            </a:r>
            <a:endParaRPr lang="en-US" sz="1200" dirty="0">
              <a:solidFill>
                <a:srgbClr val="000000"/>
              </a:solidFill>
              <a:ea typeface="ＭＳ Ｐゴシック" charset="0"/>
              <a:cs typeface="Arial"/>
            </a:endParaRPr>
          </a:p>
        </p:txBody>
      </p:sp>
      <p:sp>
        <p:nvSpPr>
          <p:cNvPr id="40" name="object 10"/>
          <p:cNvSpPr txBox="1"/>
          <p:nvPr/>
        </p:nvSpPr>
        <p:spPr>
          <a:xfrm>
            <a:off x="6743931" y="2445105"/>
            <a:ext cx="1656714"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Easy </a:t>
            </a:r>
            <a:r>
              <a:rPr lang="en-US" sz="1200" spc="-5" dirty="0" smtClean="0">
                <a:solidFill>
                  <a:srgbClr val="231F20"/>
                </a:solidFill>
                <a:ea typeface="ＭＳ Ｐゴシック" charset="0"/>
                <a:cs typeface="Arial"/>
              </a:rPr>
              <a:t>and </a:t>
            </a:r>
            <a:r>
              <a:rPr lang="en-US" sz="1200" dirty="0" smtClean="0">
                <a:solidFill>
                  <a:srgbClr val="231F20"/>
                </a:solidFill>
                <a:ea typeface="ＭＳ Ｐゴシック" charset="0"/>
                <a:cs typeface="Arial"/>
              </a:rPr>
              <a:t>convenient  </a:t>
            </a:r>
            <a:r>
              <a:rPr lang="en-US" sz="1200" spc="-5" dirty="0" smtClean="0">
                <a:solidFill>
                  <a:srgbClr val="231F20"/>
                </a:solidFill>
                <a:ea typeface="ＭＳ Ｐゴシック" charset="0"/>
                <a:cs typeface="Arial"/>
              </a:rPr>
              <a:t>operation</a:t>
            </a:r>
            <a:endParaRPr lang="en-US" sz="1200" dirty="0">
              <a:solidFill>
                <a:srgbClr val="000000"/>
              </a:solidFill>
              <a:ea typeface="ＭＳ Ｐゴシック" charset="0"/>
              <a:cs typeface="Arial"/>
            </a:endParaRPr>
          </a:p>
        </p:txBody>
      </p:sp>
      <p:sp>
        <p:nvSpPr>
          <p:cNvPr id="41" name="object 11"/>
          <p:cNvSpPr txBox="1"/>
          <p:nvPr/>
        </p:nvSpPr>
        <p:spPr>
          <a:xfrm>
            <a:off x="6743931" y="2897455"/>
            <a:ext cx="1385570"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Nice to the touch</a:t>
            </a:r>
            <a:endParaRPr lang="en-US" sz="1200" dirty="0">
              <a:solidFill>
                <a:srgbClr val="231F20"/>
              </a:solidFill>
              <a:ea typeface="ＭＳ Ｐゴシック" charset="0"/>
              <a:cs typeface="Arial"/>
            </a:endParaRPr>
          </a:p>
        </p:txBody>
      </p:sp>
      <p:sp>
        <p:nvSpPr>
          <p:cNvPr id="42" name="object 12"/>
          <p:cNvSpPr txBox="1"/>
          <p:nvPr/>
        </p:nvSpPr>
        <p:spPr>
          <a:xfrm>
            <a:off x="6743931" y="3176905"/>
            <a:ext cx="1418590"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t>
            </a:r>
            <a:r>
              <a:rPr lang="en-US" sz="1200" dirty="0">
                <a:solidFill>
                  <a:srgbClr val="231F20"/>
                </a:solidFill>
                <a:ea typeface="ＭＳ Ｐゴシック" charset="0"/>
                <a:cs typeface="Arial"/>
              </a:rPr>
              <a:t>E</a:t>
            </a:r>
            <a:r>
              <a:rPr lang="en-US" sz="1200" spc="-5" dirty="0" smtClean="0">
                <a:solidFill>
                  <a:srgbClr val="231F20"/>
                </a:solidFill>
                <a:ea typeface="ＭＳ Ｐゴシック" charset="0"/>
                <a:cs typeface="Arial"/>
              </a:rPr>
              <a:t>legant  appearance</a:t>
            </a:r>
            <a:endParaRPr lang="en-US" sz="1200" dirty="0">
              <a:solidFill>
                <a:srgbClr val="000000"/>
              </a:solidFill>
              <a:ea typeface="ＭＳ Ｐゴシック" charset="0"/>
              <a:cs typeface="Arial"/>
            </a:endParaRPr>
          </a:p>
        </p:txBody>
      </p:sp>
      <p:sp>
        <p:nvSpPr>
          <p:cNvPr id="43" name="object 13"/>
          <p:cNvSpPr txBox="1"/>
          <p:nvPr/>
        </p:nvSpPr>
        <p:spPr>
          <a:xfrm>
            <a:off x="6743931" y="3615862"/>
            <a:ext cx="1689735"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Self-explaining in use</a:t>
            </a:r>
            <a:endParaRPr lang="en-US" sz="1200" dirty="0">
              <a:solidFill>
                <a:srgbClr val="231F20"/>
              </a:solidFill>
              <a:ea typeface="ＭＳ Ｐゴシック" charset="0"/>
              <a:cs typeface="Arial"/>
            </a:endParaRPr>
          </a:p>
        </p:txBody>
      </p:sp>
      <p:sp>
        <p:nvSpPr>
          <p:cNvPr id="44" name="object 14"/>
          <p:cNvSpPr txBox="1"/>
          <p:nvPr/>
        </p:nvSpPr>
        <p:spPr>
          <a:xfrm>
            <a:off x="6743931" y="3918490"/>
            <a:ext cx="1851025" cy="361950"/>
          </a:xfrm>
          <a:prstGeom prst="rect">
            <a:avLst/>
          </a:prstGeom>
        </p:spPr>
        <p:txBody>
          <a:bodyPr vert="horz" wrap="square" lIns="0" tIns="0" rIns="0" bIns="0" rtlCol="0">
            <a:spAutoFit/>
          </a:bodyPr>
          <a:lstStyle/>
          <a:p>
            <a:pPr marL="179388" marR="5080" indent="-17938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Precise, comfortable  temperature</a:t>
            </a:r>
            <a:r>
              <a:rPr lang="en-US" sz="1200" spc="-105"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adjustment</a:t>
            </a:r>
            <a:endParaRPr lang="en-US" sz="1200" dirty="0">
              <a:solidFill>
                <a:srgbClr val="000000"/>
              </a:solidFill>
              <a:ea typeface="ＭＳ Ｐゴシック" charset="0"/>
              <a:cs typeface="Arial"/>
            </a:endParaRPr>
          </a:p>
        </p:txBody>
      </p:sp>
      <p:sp>
        <p:nvSpPr>
          <p:cNvPr id="45" name="object 15"/>
          <p:cNvSpPr txBox="1"/>
          <p:nvPr/>
        </p:nvSpPr>
        <p:spPr>
          <a:xfrm>
            <a:off x="6743931" y="4365536"/>
            <a:ext cx="1892935" cy="184666"/>
          </a:xfrm>
          <a:prstGeom prst="rect">
            <a:avLst/>
          </a:prstGeom>
        </p:spPr>
        <p:txBody>
          <a:bodyPr vert="horz" wrap="square" lIns="0" tIns="0" rIns="0" bIns="0" rtlCol="0">
            <a:spAutoFit/>
          </a:bodyPr>
          <a:lstStyle/>
          <a:p>
            <a:pPr marL="179388" indent="-179388" defTabSz="457200" eaLnBrk="0" fontAlgn="base" hangingPunct="0">
              <a:spcBef>
                <a:spcPct val="0"/>
              </a:spcBef>
              <a:spcAft>
                <a:spcPct val="0"/>
              </a:spcAft>
            </a:pPr>
            <a:r>
              <a:rPr lang="en-US" sz="1200" dirty="0" smtClean="0">
                <a:solidFill>
                  <a:srgbClr val="231F20"/>
                </a:solidFill>
                <a:ea typeface="ＭＳ Ｐゴシック" charset="0"/>
                <a:cs typeface="Arial"/>
              </a:rPr>
              <a:t>+	Savings (energy / water)</a:t>
            </a:r>
            <a:endParaRPr lang="en-US" sz="1200" dirty="0">
              <a:solidFill>
                <a:srgbClr val="231F20"/>
              </a:solidFill>
              <a:ea typeface="ＭＳ Ｐゴシック" charset="0"/>
              <a:cs typeface="Arial"/>
            </a:endParaRPr>
          </a:p>
        </p:txBody>
      </p:sp>
      <p:sp>
        <p:nvSpPr>
          <p:cNvPr id="2" name="object 2"/>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a:noFill/>
          <a:ln>
            <a:noFill/>
          </a:ln>
        </p:spPr>
        <p:txBody>
          <a:bodyPr vert="horz" wrap="square" lIns="0" tIns="0" rIns="0" bIns="0" rtlCol="0">
            <a:spAutoFit/>
          </a:bodyPr>
          <a:lstStyle/>
          <a:p>
            <a:pPr marL="12700">
              <a:lnSpc>
                <a:spcPct val="100000"/>
              </a:lnSpc>
            </a:pPr>
            <a:r>
              <a:rPr lang="en-US" dirty="0" smtClean="0">
                <a:solidFill>
                  <a:schemeClr val="tx1"/>
                </a:solidFill>
              </a:rPr>
              <a:t>SINGLE-HOLE FAUCET, TALL</a:t>
            </a:r>
            <a:endParaRPr lang="en-US" dirty="0">
              <a:solidFill>
                <a:schemeClr val="tx1"/>
              </a:solidFill>
            </a:endParaRPr>
          </a:p>
        </p:txBody>
      </p:sp>
      <p:sp>
        <p:nvSpPr>
          <p:cNvPr id="5" name="object 5"/>
          <p:cNvSpPr/>
          <p:nvPr/>
        </p:nvSpPr>
        <p:spPr>
          <a:xfrm>
            <a:off x="2551810" y="1341127"/>
            <a:ext cx="1943366" cy="3427790"/>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6" name="object 6"/>
          <p:cNvSpPr/>
          <p:nvPr/>
        </p:nvSpPr>
        <p:spPr>
          <a:xfrm>
            <a:off x="4204856" y="2816577"/>
            <a:ext cx="0" cy="1796103"/>
          </a:xfrm>
          <a:custGeom>
            <a:avLst/>
            <a:gdLst/>
            <a:ahLst/>
            <a:cxnLst/>
            <a:rect l="l" t="t" r="r" b="b"/>
            <a:pathLst>
              <a:path h="1798320">
                <a:moveTo>
                  <a:pt x="0" y="0"/>
                </a:moveTo>
                <a:lnTo>
                  <a:pt x="0" y="1797964"/>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7" name="object 7"/>
          <p:cNvSpPr/>
          <p:nvPr/>
        </p:nvSpPr>
        <p:spPr>
          <a:xfrm>
            <a:off x="4190570" y="2816577"/>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8" name="object 8"/>
          <p:cNvSpPr/>
          <p:nvPr/>
        </p:nvSpPr>
        <p:spPr>
          <a:xfrm>
            <a:off x="4190570" y="4612327"/>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9" name="object 9"/>
          <p:cNvSpPr/>
          <p:nvPr/>
        </p:nvSpPr>
        <p:spPr>
          <a:xfrm>
            <a:off x="2725769" y="2873602"/>
            <a:ext cx="643890" cy="86888"/>
          </a:xfrm>
          <a:custGeom>
            <a:avLst/>
            <a:gdLst/>
            <a:ahLst/>
            <a:cxnLst/>
            <a:rect l="l" t="t" r="r" b="b"/>
            <a:pathLst>
              <a:path w="643889" h="86994">
                <a:moveTo>
                  <a:pt x="0" y="698"/>
                </a:moveTo>
                <a:lnTo>
                  <a:pt x="44040" y="37873"/>
                </a:lnTo>
                <a:lnTo>
                  <a:pt x="82649" y="53927"/>
                </a:lnTo>
                <a:lnTo>
                  <a:pt x="130801" y="67477"/>
                </a:lnTo>
                <a:lnTo>
                  <a:pt x="187359" y="77913"/>
                </a:lnTo>
                <a:lnTo>
                  <a:pt x="251186" y="84622"/>
                </a:lnTo>
                <a:lnTo>
                  <a:pt x="321144" y="86995"/>
                </a:lnTo>
                <a:lnTo>
                  <a:pt x="391614" y="84607"/>
                </a:lnTo>
                <a:lnTo>
                  <a:pt x="455933" y="77854"/>
                </a:lnTo>
                <a:lnTo>
                  <a:pt x="512908" y="67346"/>
                </a:lnTo>
                <a:lnTo>
                  <a:pt x="561345" y="53695"/>
                </a:lnTo>
                <a:lnTo>
                  <a:pt x="600049" y="37513"/>
                </a:lnTo>
                <a:lnTo>
                  <a:pt x="627826" y="19410"/>
                </a:lnTo>
                <a:lnTo>
                  <a:pt x="643483" y="0"/>
                </a:lnTo>
              </a:path>
            </a:pathLst>
          </a:custGeom>
          <a:ln w="10667">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0" name="object 10"/>
          <p:cNvSpPr/>
          <p:nvPr/>
        </p:nvSpPr>
        <p:spPr>
          <a:xfrm>
            <a:off x="2696091" y="2814991"/>
            <a:ext cx="66675" cy="91327"/>
          </a:xfrm>
          <a:custGeom>
            <a:avLst/>
            <a:gdLst/>
            <a:ahLst/>
            <a:cxnLst/>
            <a:rect l="l" t="t" r="r" b="b"/>
            <a:pathLst>
              <a:path w="66675" h="91439">
                <a:moveTo>
                  <a:pt x="0" y="0"/>
                </a:moveTo>
                <a:lnTo>
                  <a:pt x="10477" y="91186"/>
                </a:lnTo>
                <a:lnTo>
                  <a:pt x="22156" y="72859"/>
                </a:lnTo>
                <a:lnTo>
                  <a:pt x="31899" y="63828"/>
                </a:lnTo>
                <a:lnTo>
                  <a:pt x="44971" y="61462"/>
                </a:lnTo>
                <a:lnTo>
                  <a:pt x="64875" y="61462"/>
                </a:lnTo>
                <a:lnTo>
                  <a:pt x="0" y="0"/>
                </a:lnTo>
                <a:close/>
              </a:path>
              <a:path w="66675" h="91439">
                <a:moveTo>
                  <a:pt x="64875" y="61462"/>
                </a:moveTo>
                <a:lnTo>
                  <a:pt x="44971" y="61462"/>
                </a:lnTo>
                <a:lnTo>
                  <a:pt x="66636" y="63131"/>
                </a:lnTo>
                <a:lnTo>
                  <a:pt x="64875" y="61462"/>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1" name="object 11"/>
          <p:cNvSpPr/>
          <p:nvPr/>
        </p:nvSpPr>
        <p:spPr>
          <a:xfrm>
            <a:off x="3332415" y="2813430"/>
            <a:ext cx="64769" cy="91327"/>
          </a:xfrm>
          <a:custGeom>
            <a:avLst/>
            <a:gdLst/>
            <a:ahLst/>
            <a:cxnLst/>
            <a:rect l="l" t="t" r="r" b="b"/>
            <a:pathLst>
              <a:path w="64770" h="91439">
                <a:moveTo>
                  <a:pt x="59410" y="62766"/>
                </a:moveTo>
                <a:lnTo>
                  <a:pt x="21614" y="62766"/>
                </a:lnTo>
                <a:lnTo>
                  <a:pt x="34753" y="64750"/>
                </a:lnTo>
                <a:lnTo>
                  <a:pt x="44759" y="73488"/>
                </a:lnTo>
                <a:lnTo>
                  <a:pt x="56972" y="91452"/>
                </a:lnTo>
                <a:lnTo>
                  <a:pt x="59410" y="62766"/>
                </a:lnTo>
                <a:close/>
              </a:path>
              <a:path w="64770" h="91439">
                <a:moveTo>
                  <a:pt x="64744" y="0"/>
                </a:moveTo>
                <a:lnTo>
                  <a:pt x="0" y="65062"/>
                </a:lnTo>
                <a:lnTo>
                  <a:pt x="21614" y="62766"/>
                </a:lnTo>
                <a:lnTo>
                  <a:pt x="59410" y="62766"/>
                </a:lnTo>
                <a:lnTo>
                  <a:pt x="64744" y="0"/>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23" name="Rechteck 22"/>
          <p:cNvSpPr/>
          <p:nvPr/>
        </p:nvSpPr>
        <p:spPr>
          <a:xfrm>
            <a:off x="1316542" y="2762946"/>
            <a:ext cx="1315941" cy="461665"/>
          </a:xfrm>
          <a:prstGeom prst="rect">
            <a:avLst/>
          </a:prstGeom>
        </p:spPr>
        <p:txBody>
          <a:bodyPr wrap="square">
            <a:spAutoFit/>
          </a:bodyPr>
          <a:lstStyle/>
          <a:p>
            <a:pPr defTabSz="457200" eaLnBrk="0" fontAlgn="base" hangingPunct="0">
              <a:spcBef>
                <a:spcPct val="0"/>
              </a:spcBef>
              <a:spcAft>
                <a:spcPct val="0"/>
              </a:spcAft>
            </a:pPr>
            <a:r>
              <a:rPr lang="en-US" sz="1200" dirty="0" smtClean="0">
                <a:solidFill>
                  <a:srgbClr val="231F20"/>
                </a:solidFill>
                <a:ea typeface="ＭＳ Ｐゴシック" charset="0"/>
                <a:cs typeface="Arial"/>
              </a:rPr>
              <a:t>Swiveling spout  120°</a:t>
            </a:r>
            <a:endParaRPr lang="en-US" sz="1200" dirty="0">
              <a:solidFill>
                <a:srgbClr val="000000"/>
              </a:solidFill>
              <a:ea typeface="ＭＳ Ｐゴシック" charset="0"/>
            </a:endParaRPr>
          </a:p>
        </p:txBody>
      </p:sp>
      <p:sp>
        <p:nvSpPr>
          <p:cNvPr id="24" name="Rechteck 23"/>
          <p:cNvSpPr/>
          <p:nvPr/>
        </p:nvSpPr>
        <p:spPr>
          <a:xfrm>
            <a:off x="4410325" y="2590843"/>
            <a:ext cx="1955777" cy="271869"/>
          </a:xfrm>
          <a:prstGeom prst="rect">
            <a:avLst/>
          </a:prstGeom>
          <a:noFill/>
        </p:spPr>
        <p:txBody>
          <a:bodyPr wrap="square">
            <a:spAutoFit/>
          </a:bodyPr>
          <a:lstStyle/>
          <a:p>
            <a:pPr defTabSz="457200" eaLnBrk="0" fontAlgn="base" hangingPunct="0">
              <a:lnSpc>
                <a:spcPts val="1400"/>
              </a:lnSpc>
              <a:spcBef>
                <a:spcPct val="0"/>
              </a:spcBef>
              <a:spcAft>
                <a:spcPct val="0"/>
              </a:spcAft>
            </a:pPr>
            <a:r>
              <a:rPr lang="en-US" sz="1200" spc="-10" dirty="0" smtClean="0">
                <a:ea typeface="ＭＳ Ｐゴシック" charset="0"/>
                <a:cs typeface="Times New Roman"/>
              </a:rPr>
              <a:t>Laminar 1.2 GPM</a:t>
            </a:r>
            <a:endParaRPr lang="en-US" sz="1200" spc="-10" dirty="0">
              <a:ea typeface="ＭＳ Ｐゴシック" charset="0"/>
              <a:cs typeface="Times New Roman"/>
            </a:endParaRPr>
          </a:p>
        </p:txBody>
      </p:sp>
      <p:sp>
        <p:nvSpPr>
          <p:cNvPr id="25" name="Rechteck 24"/>
          <p:cNvSpPr/>
          <p:nvPr/>
        </p:nvSpPr>
        <p:spPr>
          <a:xfrm>
            <a:off x="4335672" y="3652096"/>
            <a:ext cx="1955777" cy="271869"/>
          </a:xfrm>
          <a:prstGeom prst="rect">
            <a:avLst/>
          </a:prstGeom>
        </p:spPr>
        <p:txBody>
          <a:bodyPr wrap="square">
            <a:spAutoFit/>
          </a:bodyPr>
          <a:lstStyle/>
          <a:p>
            <a:pPr defTabSz="457200" eaLnBrk="0" fontAlgn="base" hangingPunct="0">
              <a:lnSpc>
                <a:spcPts val="1400"/>
              </a:lnSpc>
              <a:spcBef>
                <a:spcPct val="0"/>
              </a:spcBef>
              <a:spcAft>
                <a:spcPct val="0"/>
              </a:spcAft>
            </a:pPr>
            <a:r>
              <a:rPr lang="en-US" sz="1200" spc="-10" dirty="0" err="1" smtClean="0">
                <a:solidFill>
                  <a:srgbClr val="231F20"/>
                </a:solidFill>
                <a:ea typeface="ＭＳ Ｐゴシック" charset="0"/>
                <a:cs typeface="Times New Roman"/>
              </a:rPr>
              <a:t>ComfortZone</a:t>
            </a:r>
            <a:r>
              <a:rPr lang="en-US" sz="1200" spc="-10" dirty="0" smtClean="0">
                <a:solidFill>
                  <a:srgbClr val="231F20"/>
                </a:solidFill>
                <a:ea typeface="ＭＳ Ｐゴシック" charset="0"/>
                <a:cs typeface="Times New Roman"/>
              </a:rPr>
              <a:t> 8 ¼ inches</a:t>
            </a:r>
            <a:endParaRPr lang="en-US" sz="1200" spc="-10" dirty="0">
              <a:solidFill>
                <a:srgbClr val="231F20"/>
              </a:solidFill>
              <a:ea typeface="ＭＳ Ｐゴシック" charset="0"/>
              <a:cs typeface="Times New Roman"/>
            </a:endParaRPr>
          </a:p>
        </p:txBody>
      </p:sp>
      <p:sp>
        <p:nvSpPr>
          <p:cNvPr id="26"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6" name="object 21"/>
          <p:cNvSpPr txBox="1"/>
          <p:nvPr/>
        </p:nvSpPr>
        <p:spPr>
          <a:xfrm>
            <a:off x="1143000" y="3522229"/>
            <a:ext cx="452120"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a:t>
            </a:r>
            <a:endParaRPr lang="en-US" sz="1000" dirty="0">
              <a:solidFill>
                <a:srgbClr val="000000"/>
              </a:solidFill>
              <a:ea typeface="ＭＳ Ｐゴシック" charset="0"/>
              <a:cs typeface="Arial"/>
            </a:endParaRPr>
          </a:p>
        </p:txBody>
      </p:sp>
      <p:sp>
        <p:nvSpPr>
          <p:cNvPr id="47" name="object 22"/>
          <p:cNvSpPr txBox="1"/>
          <p:nvPr/>
        </p:nvSpPr>
        <p:spPr>
          <a:xfrm>
            <a:off x="1143000" y="3889821"/>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56" y="3432803"/>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19" y="3869022"/>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0" name="object 22"/>
          <p:cNvSpPr txBox="1"/>
          <p:nvPr/>
        </p:nvSpPr>
        <p:spPr>
          <a:xfrm>
            <a:off x="1143000" y="4324350"/>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51"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35" y="4305240"/>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706130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p:nvPr/>
        </p:nvSpPr>
        <p:spPr>
          <a:xfrm>
            <a:off x="5486821" y="4052408"/>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5" name="object 5"/>
          <p:cNvSpPr/>
          <p:nvPr/>
        </p:nvSpPr>
        <p:spPr>
          <a:xfrm>
            <a:off x="5486821" y="4377666"/>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3" name="object 13"/>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4" name="object 14"/>
          <p:cNvSpPr txBox="1">
            <a:spLocks noGrp="1"/>
          </p:cNvSpPr>
          <p:nvPr>
            <p:ph type="title"/>
          </p:nvPr>
        </p:nvSpPr>
        <p:spPr>
          <a:prstGeom prst="rect">
            <a:avLst/>
          </a:prstGeom>
          <a:noFill/>
        </p:spPr>
        <p:txBody>
          <a:bodyPr vert="horz" wrap="square" lIns="0" tIns="0" rIns="0" bIns="0" rtlCol="0">
            <a:spAutoFit/>
          </a:bodyPr>
          <a:lstStyle/>
          <a:p>
            <a:pPr marL="12700">
              <a:lnSpc>
                <a:spcPct val="100000"/>
              </a:lnSpc>
            </a:pPr>
            <a:r>
              <a:rPr lang="en-US" dirty="0" smtClean="0">
                <a:solidFill>
                  <a:schemeClr val="tx1"/>
                </a:solidFill>
              </a:rPr>
              <a:t>WIDESPREAD FAUCETS, LOW SPOUT</a:t>
            </a:r>
            <a:endParaRPr lang="en-US" dirty="0">
              <a:solidFill>
                <a:schemeClr val="tx1"/>
              </a:solidFill>
            </a:endParaRPr>
          </a:p>
        </p:txBody>
      </p:sp>
      <p:pic>
        <p:nvPicPr>
          <p:cNvPr id="1026" name="Picture 2" descr="W:\media\NEW PRODUCTS\2017 New Products\AXORMontreuxWidespread.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7182" t="32963" r="7843"/>
          <a:stretch/>
        </p:blipFill>
        <p:spPr bwMode="auto">
          <a:xfrm>
            <a:off x="455300" y="1352550"/>
            <a:ext cx="5146965" cy="3448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4218750"/>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332001" y="1491018"/>
            <a:ext cx="4917770" cy="3126816"/>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 name="object 3"/>
          <p:cNvSpPr/>
          <p:nvPr/>
        </p:nvSpPr>
        <p:spPr>
          <a:xfrm>
            <a:off x="5501108" y="4052409"/>
            <a:ext cx="0" cy="325353"/>
          </a:xfrm>
          <a:custGeom>
            <a:avLst/>
            <a:gdLst/>
            <a:ahLst/>
            <a:cxnLst/>
            <a:rect l="l" t="t" r="r" b="b"/>
            <a:pathLst>
              <a:path h="325754">
                <a:moveTo>
                  <a:pt x="0" y="0"/>
                </a:moveTo>
                <a:lnTo>
                  <a:pt x="0" y="325666"/>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4" name="object 4"/>
          <p:cNvSpPr/>
          <p:nvPr/>
        </p:nvSpPr>
        <p:spPr>
          <a:xfrm>
            <a:off x="5486821" y="4052408"/>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5" name="object 5"/>
          <p:cNvSpPr/>
          <p:nvPr/>
        </p:nvSpPr>
        <p:spPr>
          <a:xfrm>
            <a:off x="5486821" y="4377666"/>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3" name="object 13"/>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4" name="object 14"/>
          <p:cNvSpPr txBox="1">
            <a:spLocks noGrp="1"/>
          </p:cNvSpPr>
          <p:nvPr>
            <p:ph type="title"/>
          </p:nvPr>
        </p:nvSpPr>
        <p:spPr>
          <a:prstGeom prst="rect">
            <a:avLst/>
          </a:prstGeom>
          <a:noFill/>
        </p:spPr>
        <p:txBody>
          <a:bodyPr vert="horz" wrap="square" lIns="0" tIns="0" rIns="0" bIns="0" rtlCol="0">
            <a:spAutoFit/>
          </a:bodyPr>
          <a:lstStyle/>
          <a:p>
            <a:pPr marL="12700">
              <a:lnSpc>
                <a:spcPct val="100000"/>
              </a:lnSpc>
            </a:pPr>
            <a:r>
              <a:rPr lang="en-US" dirty="0" smtClean="0">
                <a:solidFill>
                  <a:schemeClr val="tx1"/>
                </a:solidFill>
              </a:rPr>
              <a:t>WIDESPREAD FAUCET, LOW SPOUT</a:t>
            </a:r>
            <a:endParaRPr lang="en-US" dirty="0">
              <a:solidFill>
                <a:schemeClr val="tx1"/>
              </a:solidFill>
            </a:endParaRPr>
          </a:p>
        </p:txBody>
      </p:sp>
      <p:sp>
        <p:nvSpPr>
          <p:cNvPr id="26" name="Rechteck 25"/>
          <p:cNvSpPr/>
          <p:nvPr/>
        </p:nvSpPr>
        <p:spPr>
          <a:xfrm>
            <a:off x="5622333" y="4092164"/>
            <a:ext cx="778467" cy="271869"/>
          </a:xfrm>
          <a:prstGeom prst="rect">
            <a:avLst/>
          </a:prstGeom>
          <a:noFill/>
        </p:spPr>
        <p:txBody>
          <a:bodyPr wrap="square">
            <a:spAutoFit/>
          </a:bodyPr>
          <a:lstStyle/>
          <a:p>
            <a:pPr defTabSz="457200" eaLnBrk="0" fontAlgn="base" hangingPunct="0">
              <a:lnSpc>
                <a:spcPts val="1400"/>
              </a:lnSpc>
              <a:spcBef>
                <a:spcPct val="0"/>
              </a:spcBef>
              <a:spcAft>
                <a:spcPct val="0"/>
              </a:spcAft>
            </a:pPr>
            <a:r>
              <a:rPr lang="en-US" sz="1200" spc="-10" dirty="0" smtClean="0">
                <a:ea typeface="ＭＳ Ｐゴシック" charset="0"/>
                <a:cs typeface="Times New Roman"/>
              </a:rPr>
              <a:t>1 inch</a:t>
            </a:r>
            <a:endParaRPr lang="en-US" sz="1200" spc="-10" dirty="0">
              <a:ea typeface="ＭＳ Ｐゴシック" charset="0"/>
              <a:cs typeface="Times New Roman"/>
            </a:endParaRPr>
          </a:p>
        </p:txBody>
      </p:sp>
      <p:sp>
        <p:nvSpPr>
          <p:cNvPr id="27"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3" name="object 7"/>
          <p:cNvSpPr txBox="1"/>
          <p:nvPr/>
        </p:nvSpPr>
        <p:spPr>
          <a:xfrm>
            <a:off x="6746299" y="1253006"/>
            <a:ext cx="978535" cy="184666"/>
          </a:xfrm>
          <a:prstGeom prst="rect">
            <a:avLst/>
          </a:prstGeom>
        </p:spPr>
        <p:txBody>
          <a:bodyPr vert="horz" wrap="square" lIns="0" tIns="0" rIns="0" bIns="0" rtlCol="0">
            <a:spAutoFit/>
          </a:bodyPr>
          <a:lstStyle/>
          <a:p>
            <a:pPr marL="177800" indent="-177800" defTabSz="457200" eaLnBrk="0" fontAlgn="base" hangingPunct="0">
              <a:spcBef>
                <a:spcPct val="0"/>
              </a:spcBef>
              <a:spcAft>
                <a:spcPct val="0"/>
              </a:spcAft>
            </a:pPr>
            <a:r>
              <a:rPr lang="en-US" sz="1200" dirty="0" smtClean="0">
                <a:solidFill>
                  <a:srgbClr val="231F20"/>
                </a:solidFill>
                <a:ea typeface="ＭＳ Ｐゴシック" charset="0"/>
                <a:cs typeface="Arial"/>
              </a:rPr>
              <a:t>+	Low height</a:t>
            </a:r>
            <a:endParaRPr lang="en-US" sz="1200" dirty="0">
              <a:solidFill>
                <a:srgbClr val="231F20"/>
              </a:solidFill>
              <a:ea typeface="ＭＳ Ｐゴシック" charset="0"/>
              <a:cs typeface="Arial"/>
            </a:endParaRPr>
          </a:p>
        </p:txBody>
      </p:sp>
      <p:sp>
        <p:nvSpPr>
          <p:cNvPr id="23" name="object 21"/>
          <p:cNvSpPr txBox="1"/>
          <p:nvPr/>
        </p:nvSpPr>
        <p:spPr>
          <a:xfrm>
            <a:off x="1143000" y="3522229"/>
            <a:ext cx="1143000"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 $800</a:t>
            </a:r>
            <a:endParaRPr lang="en-US" sz="1000" dirty="0">
              <a:solidFill>
                <a:srgbClr val="000000"/>
              </a:solidFill>
              <a:ea typeface="ＭＳ Ｐゴシック" charset="0"/>
              <a:cs typeface="Arial"/>
            </a:endParaRPr>
          </a:p>
        </p:txBody>
      </p:sp>
      <p:sp>
        <p:nvSpPr>
          <p:cNvPr id="24" name="object 22"/>
          <p:cNvSpPr txBox="1"/>
          <p:nvPr/>
        </p:nvSpPr>
        <p:spPr>
          <a:xfrm>
            <a:off x="1143000" y="3889821"/>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56" y="3432803"/>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19" y="3869022"/>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object 22"/>
          <p:cNvSpPr txBox="1"/>
          <p:nvPr/>
        </p:nvSpPr>
        <p:spPr>
          <a:xfrm>
            <a:off x="1143000" y="4324350"/>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35" y="4305240"/>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688928"/>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9"/>
          <p:cNvSpPr txBox="1"/>
          <p:nvPr/>
        </p:nvSpPr>
        <p:spPr>
          <a:xfrm>
            <a:off x="6746299" y="1504950"/>
            <a:ext cx="1893570" cy="179536"/>
          </a:xfrm>
          <a:prstGeom prst="rect">
            <a:avLst/>
          </a:prstGeom>
        </p:spPr>
        <p:txBody>
          <a:bodyPr vert="horz" wrap="square" lIns="0" tIns="0" rIns="0" bIns="0" rtlCol="0">
            <a:spAutoFit/>
          </a:bodyPr>
          <a:lstStyle/>
          <a:p>
            <a:pPr marL="177800" marR="5080" indent="-17780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t>
            </a:r>
            <a:r>
              <a:rPr lang="en-US" sz="1200" spc="-15" dirty="0" smtClean="0">
                <a:solidFill>
                  <a:srgbClr val="231F20"/>
                </a:solidFill>
                <a:ea typeface="ＭＳ Ｐゴシック" charset="0"/>
                <a:cs typeface="Arial"/>
              </a:rPr>
              <a:t>Lever or Cross handles</a:t>
            </a:r>
            <a:endParaRPr lang="en-US" sz="1200" dirty="0">
              <a:solidFill>
                <a:srgbClr val="000000"/>
              </a:solidFill>
              <a:ea typeface="ＭＳ Ｐゴシック" charset="0"/>
              <a:cs typeface="Arial"/>
            </a:endParaRPr>
          </a:p>
        </p:txBody>
      </p:sp>
      <p:sp>
        <p:nvSpPr>
          <p:cNvPr id="28" name="object 7"/>
          <p:cNvSpPr txBox="1"/>
          <p:nvPr/>
        </p:nvSpPr>
        <p:spPr>
          <a:xfrm>
            <a:off x="6746299" y="1253006"/>
            <a:ext cx="978535" cy="184666"/>
          </a:xfrm>
          <a:prstGeom prst="rect">
            <a:avLst/>
          </a:prstGeom>
        </p:spPr>
        <p:txBody>
          <a:bodyPr vert="horz" wrap="square" lIns="0" tIns="0" rIns="0" bIns="0" rtlCol="0">
            <a:spAutoFit/>
          </a:bodyPr>
          <a:lstStyle/>
          <a:p>
            <a:pPr marL="177800" indent="-177800" defTabSz="457200" eaLnBrk="0" fontAlgn="base" hangingPunct="0">
              <a:spcBef>
                <a:spcPct val="0"/>
              </a:spcBef>
              <a:spcAft>
                <a:spcPct val="0"/>
              </a:spcAft>
            </a:pPr>
            <a:r>
              <a:rPr lang="en-US" sz="1200" dirty="0" smtClean="0">
                <a:solidFill>
                  <a:srgbClr val="231F20"/>
                </a:solidFill>
                <a:ea typeface="ＭＳ Ｐゴシック" charset="0"/>
                <a:cs typeface="Arial"/>
              </a:rPr>
              <a:t>+	Low height</a:t>
            </a:r>
            <a:endParaRPr lang="en-US" sz="1200" dirty="0">
              <a:solidFill>
                <a:srgbClr val="231F20"/>
              </a:solidFill>
              <a:ea typeface="ＭＳ Ｐゴシック" charset="0"/>
              <a:cs typeface="Arial"/>
            </a:endParaRPr>
          </a:p>
        </p:txBody>
      </p:sp>
      <p:sp>
        <p:nvSpPr>
          <p:cNvPr id="2"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 name="object 3"/>
          <p:cNvSpPr/>
          <p:nvPr/>
        </p:nvSpPr>
        <p:spPr>
          <a:xfrm>
            <a:off x="648005" y="1374260"/>
            <a:ext cx="3083623" cy="1960617"/>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3" name="object 13"/>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4" name="object 14"/>
          <p:cNvSpPr txBox="1">
            <a:spLocks noGrp="1"/>
          </p:cNvSpPr>
          <p:nvPr>
            <p:ph type="title"/>
          </p:nvPr>
        </p:nvSpPr>
        <p:spPr>
          <a:prstGeom prst="rect">
            <a:avLst/>
          </a:prstGeom>
          <a:noFill/>
        </p:spPr>
        <p:txBody>
          <a:bodyPr vert="horz" wrap="square" lIns="0" tIns="0" rIns="0" bIns="0" rtlCol="0">
            <a:spAutoFit/>
          </a:bodyPr>
          <a:lstStyle/>
          <a:p>
            <a:pPr marL="12700">
              <a:lnSpc>
                <a:spcPct val="100000"/>
              </a:lnSpc>
            </a:pPr>
            <a:r>
              <a:rPr lang="en-US" dirty="0" smtClean="0">
                <a:solidFill>
                  <a:schemeClr val="tx1"/>
                </a:solidFill>
              </a:rPr>
              <a:t>WIDESREAD FAUCET, LOW SPOUT</a:t>
            </a:r>
            <a:endParaRPr lang="en-US" dirty="0">
              <a:solidFill>
                <a:schemeClr val="tx1"/>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431" y="2879576"/>
            <a:ext cx="2489033" cy="1807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object 21"/>
          <p:cNvSpPr txBox="1"/>
          <p:nvPr/>
        </p:nvSpPr>
        <p:spPr>
          <a:xfrm>
            <a:off x="1143000" y="3522229"/>
            <a:ext cx="452120"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a:t>
            </a:r>
            <a:endParaRPr lang="en-US" sz="1000" dirty="0">
              <a:solidFill>
                <a:srgbClr val="000000"/>
              </a:solidFill>
              <a:ea typeface="ＭＳ Ｐゴシック" charset="0"/>
              <a:cs typeface="Arial"/>
            </a:endParaRPr>
          </a:p>
        </p:txBody>
      </p:sp>
      <p:sp>
        <p:nvSpPr>
          <p:cNvPr id="26" name="object 22"/>
          <p:cNvSpPr txBox="1"/>
          <p:nvPr/>
        </p:nvSpPr>
        <p:spPr>
          <a:xfrm>
            <a:off x="1143000" y="3889821"/>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3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256" y="3432803"/>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319" y="3869022"/>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object 22"/>
          <p:cNvSpPr txBox="1"/>
          <p:nvPr/>
        </p:nvSpPr>
        <p:spPr>
          <a:xfrm>
            <a:off x="1143000" y="4324350"/>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3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335" y="4305240"/>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41641562"/>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15" t="3226"/>
          <a:stretch/>
        </p:blipFill>
        <p:spPr bwMode="auto">
          <a:xfrm>
            <a:off x="-64852" y="-1"/>
            <a:ext cx="4636851"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2"/>
          <p:cNvSpPr/>
          <p:nvPr/>
        </p:nvSpPr>
        <p:spPr>
          <a:xfrm>
            <a:off x="4707002" y="1152373"/>
            <a:ext cx="3950995" cy="3985685"/>
          </a:xfrm>
          <a:prstGeom prst="rect">
            <a:avLst/>
          </a:prstGeom>
          <a:blipFill>
            <a:blip r:embed="rId4" cstate="print"/>
            <a:stretch>
              <a:fillRect/>
            </a:stretch>
          </a:blipFill>
        </p:spPr>
        <p:txBody>
          <a:bodyPr wrap="square" lIns="0" tIns="0" rIns="0" bIns="0" rtlCol="0"/>
          <a:lstStyle/>
          <a:p>
            <a:pPr defTabSz="457200" eaLnBrk="0" fontAlgn="base" hangingPunct="0">
              <a:spcBef>
                <a:spcPct val="0"/>
              </a:spcBef>
              <a:spcAft>
                <a:spcPct val="0"/>
              </a:spcAft>
            </a:pPr>
            <a:endParaRPr dirty="0">
              <a:solidFill>
                <a:srgbClr val="000000"/>
              </a:solidFill>
              <a:ea typeface="ＭＳ Ｐゴシック" charset="0"/>
            </a:endParaRPr>
          </a:p>
        </p:txBody>
      </p:sp>
      <p:sp>
        <p:nvSpPr>
          <p:cNvPr id="3" name="object 3"/>
          <p:cNvSpPr txBox="1">
            <a:spLocks noGrp="1"/>
          </p:cNvSpPr>
          <p:nvPr>
            <p:ph type="title"/>
          </p:nvPr>
        </p:nvSpPr>
        <p:spPr>
          <a:xfrm>
            <a:off x="2445271" y="2375418"/>
            <a:ext cx="5251592" cy="369332"/>
          </a:xfrm>
          <a:prstGeom prst="rect">
            <a:avLst/>
          </a:prstGeom>
        </p:spPr>
        <p:txBody>
          <a:bodyPr vert="horz" wrap="square" lIns="0" tIns="0" rIns="0" bIns="0" rtlCol="0">
            <a:spAutoFit/>
          </a:bodyPr>
          <a:lstStyle/>
          <a:p>
            <a:pPr marL="12700">
              <a:lnSpc>
                <a:spcPct val="100000"/>
              </a:lnSpc>
            </a:pPr>
            <a:r>
              <a:rPr lang="de-DE" sz="2400" dirty="0" smtClean="0">
                <a:solidFill>
                  <a:srgbClr val="FFFFFF"/>
                </a:solidFill>
              </a:rPr>
              <a:t>            AXOR MONTREUX</a:t>
            </a:r>
            <a:endParaRPr lang="de-DE" sz="2400" dirty="0"/>
          </a:p>
        </p:txBody>
      </p:sp>
    </p:spTree>
    <p:extLst>
      <p:ext uri="{BB962C8B-B14F-4D97-AF65-F5344CB8AC3E}">
        <p14:creationId xmlns:p14="http://schemas.microsoft.com/office/powerpoint/2010/main" val="23094356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bject 9"/>
          <p:cNvSpPr txBox="1"/>
          <p:nvPr/>
        </p:nvSpPr>
        <p:spPr>
          <a:xfrm>
            <a:off x="6750753" y="1262488"/>
            <a:ext cx="1893570" cy="538609"/>
          </a:xfrm>
          <a:prstGeom prst="rect">
            <a:avLst/>
          </a:prstGeom>
        </p:spPr>
        <p:txBody>
          <a:bodyPr vert="horz" wrap="square" lIns="0" tIns="0" rIns="0" bIns="0" rtlCol="0">
            <a:spAutoFit/>
          </a:bodyPr>
          <a:lstStyle/>
          <a:p>
            <a:pPr marL="177800" marR="5080" indent="-17780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Lever and Cross handles to match all corresponding fixtures. </a:t>
            </a:r>
            <a:endParaRPr lang="en-US" sz="1200" dirty="0">
              <a:solidFill>
                <a:srgbClr val="000000"/>
              </a:solidFill>
              <a:ea typeface="ＭＳ Ｐゴシック" charset="0"/>
              <a:cs typeface="Arial"/>
            </a:endParaRPr>
          </a:p>
        </p:txBody>
      </p:sp>
      <p:sp>
        <p:nvSpPr>
          <p:cNvPr id="2" name="object 2"/>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4" name="object 4"/>
          <p:cNvSpPr/>
          <p:nvPr/>
        </p:nvSpPr>
        <p:spPr>
          <a:xfrm>
            <a:off x="726749" y="2240653"/>
            <a:ext cx="2448560" cy="0"/>
          </a:xfrm>
          <a:custGeom>
            <a:avLst/>
            <a:gdLst/>
            <a:ahLst/>
            <a:cxnLst/>
            <a:rect l="l" t="t" r="r" b="b"/>
            <a:pathLst>
              <a:path w="2448560">
                <a:moveTo>
                  <a:pt x="0" y="0"/>
                </a:moveTo>
                <a:lnTo>
                  <a:pt x="2448001"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5" name="object 5"/>
          <p:cNvSpPr/>
          <p:nvPr/>
        </p:nvSpPr>
        <p:spPr>
          <a:xfrm>
            <a:off x="3872250" y="2240653"/>
            <a:ext cx="2448560" cy="0"/>
          </a:xfrm>
          <a:custGeom>
            <a:avLst/>
            <a:gdLst/>
            <a:ahLst/>
            <a:cxnLst/>
            <a:rect l="l" t="t" r="r" b="b"/>
            <a:pathLst>
              <a:path w="2448560">
                <a:moveTo>
                  <a:pt x="0" y="0"/>
                </a:moveTo>
                <a:lnTo>
                  <a:pt x="2448001"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6" name="object 6"/>
          <p:cNvSpPr/>
          <p:nvPr/>
        </p:nvSpPr>
        <p:spPr>
          <a:xfrm>
            <a:off x="2075329" y="1561747"/>
            <a:ext cx="993475" cy="500460"/>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7" name="object 7"/>
          <p:cNvSpPr/>
          <p:nvPr/>
        </p:nvSpPr>
        <p:spPr>
          <a:xfrm>
            <a:off x="758583" y="2327936"/>
            <a:ext cx="855344" cy="1150469"/>
          </a:xfrm>
          <a:prstGeom prst="rect">
            <a:avLst/>
          </a:prstGeom>
          <a:blipFill>
            <a:blip r:embed="rId4" cstate="print"/>
            <a:stretch>
              <a:fillRect/>
            </a:stretch>
          </a:blipFill>
          <a:ln>
            <a:no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1" name="object 11"/>
          <p:cNvSpPr/>
          <p:nvPr/>
        </p:nvSpPr>
        <p:spPr>
          <a:xfrm>
            <a:off x="3857507" y="3539857"/>
            <a:ext cx="1095493" cy="1177678"/>
          </a:xfrm>
          <a:prstGeom prst="rect">
            <a:avLst/>
          </a:prstGeom>
          <a:blipFill>
            <a:blip r:embed="rId5"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2" name="object 12"/>
          <p:cNvSpPr/>
          <p:nvPr/>
        </p:nvSpPr>
        <p:spPr>
          <a:xfrm>
            <a:off x="4915650" y="1473641"/>
            <a:ext cx="1409395" cy="619693"/>
          </a:xfrm>
          <a:prstGeom prst="rect">
            <a:avLst/>
          </a:prstGeom>
          <a:blipFill>
            <a:blip r:embed="rId6"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3" name="object 13"/>
          <p:cNvSpPr/>
          <p:nvPr/>
        </p:nvSpPr>
        <p:spPr>
          <a:xfrm>
            <a:off x="3886200" y="2419350"/>
            <a:ext cx="1300108" cy="679217"/>
          </a:xfrm>
          <a:prstGeom prst="rect">
            <a:avLst/>
          </a:prstGeom>
          <a:blipFill>
            <a:blip r:embed="rId7"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4" name="object 14"/>
          <p:cNvSpPr/>
          <p:nvPr/>
        </p:nvSpPr>
        <p:spPr>
          <a:xfrm>
            <a:off x="5316856" y="2483006"/>
            <a:ext cx="1008189" cy="1135106"/>
          </a:xfrm>
          <a:prstGeom prst="rect">
            <a:avLst/>
          </a:prstGeom>
          <a:blipFill>
            <a:blip r:embed="rId8" cstate="print"/>
            <a:stretch>
              <a:fillRect/>
            </a:stretch>
          </a:blipFill>
          <a:ln>
            <a:noFill/>
            <a:prstDash val="sysDash"/>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5" name="object 15"/>
          <p:cNvSpPr/>
          <p:nvPr/>
        </p:nvSpPr>
        <p:spPr>
          <a:xfrm>
            <a:off x="5444698" y="3813281"/>
            <a:ext cx="822955" cy="821938"/>
          </a:xfrm>
          <a:prstGeom prst="rect">
            <a:avLst/>
          </a:prstGeom>
          <a:blipFill>
            <a:blip r:embed="rId9"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6" name="object 16"/>
          <p:cNvSpPr txBox="1"/>
          <p:nvPr/>
        </p:nvSpPr>
        <p:spPr>
          <a:xfrm>
            <a:off x="471170" y="1297571"/>
            <a:ext cx="2959735" cy="594393"/>
          </a:xfrm>
          <a:prstGeom prst="rect">
            <a:avLst/>
          </a:prstGeom>
          <a:ln w="6350">
            <a:noFill/>
          </a:ln>
        </p:spPr>
        <p:txBody>
          <a:bodyPr vert="horz" wrap="square" lIns="0" tIns="4445" rIns="0" bIns="0" rtlCol="0">
            <a:spAutoFit/>
          </a:bodyPr>
          <a:lstStyle/>
          <a:p>
            <a:pPr defTabSz="457200" eaLnBrk="0" fontAlgn="base" hangingPunct="0">
              <a:spcBef>
                <a:spcPts val="35"/>
              </a:spcBef>
              <a:spcAft>
                <a:spcPct val="0"/>
              </a:spcAft>
            </a:pPr>
            <a:endParaRPr lang="en-US" sz="1500" dirty="0" smtClean="0">
              <a:solidFill>
                <a:srgbClr val="000000"/>
              </a:solidFill>
              <a:latin typeface="Times New Roman"/>
              <a:ea typeface="ＭＳ Ｐゴシック" charset="0"/>
              <a:cs typeface="Times New Roman"/>
            </a:endParaRPr>
          </a:p>
          <a:p>
            <a:pPr marL="252095" marR="1951989" defTabSz="457200" eaLnBrk="0" fontAlgn="base" hangingPunct="0">
              <a:lnSpc>
                <a:spcPts val="1400"/>
              </a:lnSpc>
              <a:spcBef>
                <a:spcPct val="0"/>
              </a:spcBef>
              <a:spcAft>
                <a:spcPct val="0"/>
              </a:spcAft>
            </a:pPr>
            <a:r>
              <a:rPr lang="en-US" sz="1400" b="1" dirty="0" smtClean="0">
                <a:solidFill>
                  <a:srgbClr val="231F20"/>
                </a:solidFill>
                <a:ea typeface="ＭＳ Ｐゴシック" charset="0"/>
                <a:cs typeface="Arial"/>
              </a:rPr>
              <a:t>CROSS  HANDLE</a:t>
            </a:r>
            <a:endParaRPr lang="en-US" sz="1400" dirty="0">
              <a:solidFill>
                <a:srgbClr val="000000"/>
              </a:solidFill>
              <a:ea typeface="ＭＳ Ｐゴシック" charset="0"/>
              <a:cs typeface="Arial"/>
            </a:endParaRPr>
          </a:p>
        </p:txBody>
      </p:sp>
      <p:sp>
        <p:nvSpPr>
          <p:cNvPr id="17" name="object 17"/>
          <p:cNvSpPr txBox="1"/>
          <p:nvPr/>
        </p:nvSpPr>
        <p:spPr>
          <a:xfrm>
            <a:off x="3616681" y="1297571"/>
            <a:ext cx="2959735" cy="594393"/>
          </a:xfrm>
          <a:prstGeom prst="rect">
            <a:avLst/>
          </a:prstGeom>
          <a:ln w="6350">
            <a:noFill/>
          </a:ln>
        </p:spPr>
        <p:txBody>
          <a:bodyPr vert="horz" wrap="square" lIns="0" tIns="4445" rIns="0" bIns="0" rtlCol="0">
            <a:spAutoFit/>
          </a:bodyPr>
          <a:lstStyle/>
          <a:p>
            <a:pPr defTabSz="457200" eaLnBrk="0" fontAlgn="base" hangingPunct="0">
              <a:spcBef>
                <a:spcPts val="35"/>
              </a:spcBef>
              <a:spcAft>
                <a:spcPct val="0"/>
              </a:spcAft>
            </a:pPr>
            <a:endParaRPr lang="en-US" sz="1500" dirty="0" smtClean="0">
              <a:solidFill>
                <a:srgbClr val="000000"/>
              </a:solidFill>
              <a:latin typeface="Times New Roman"/>
              <a:ea typeface="ＭＳ Ｐゴシック" charset="0"/>
              <a:cs typeface="Times New Roman"/>
            </a:endParaRPr>
          </a:p>
          <a:p>
            <a:pPr marL="252095" marR="1951989" defTabSz="457200" eaLnBrk="0" fontAlgn="base" hangingPunct="0">
              <a:lnSpc>
                <a:spcPts val="1400"/>
              </a:lnSpc>
              <a:spcBef>
                <a:spcPct val="0"/>
              </a:spcBef>
              <a:spcAft>
                <a:spcPct val="0"/>
              </a:spcAft>
            </a:pPr>
            <a:r>
              <a:rPr lang="en-US" sz="1400" b="1" dirty="0" smtClean="0">
                <a:solidFill>
                  <a:srgbClr val="231F20"/>
                </a:solidFill>
                <a:ea typeface="ＭＳ Ｐゴシック" charset="0"/>
                <a:cs typeface="Arial"/>
              </a:rPr>
              <a:t>LEVER  HANDLE</a:t>
            </a:r>
            <a:endParaRPr lang="en-US" sz="1400" dirty="0">
              <a:solidFill>
                <a:srgbClr val="000000"/>
              </a:solidFill>
              <a:ea typeface="ＭＳ Ｐゴシック" charset="0"/>
              <a:cs typeface="Arial"/>
            </a:endParaRPr>
          </a:p>
        </p:txBody>
      </p:sp>
      <p:sp>
        <p:nvSpPr>
          <p:cNvPr id="19" name="object 2"/>
          <p:cNvSpPr/>
          <p:nvPr/>
        </p:nvSpPr>
        <p:spPr>
          <a:xfrm>
            <a:off x="471169" y="1297571"/>
            <a:ext cx="2959736"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20" name="object 2"/>
          <p:cNvSpPr/>
          <p:nvPr/>
        </p:nvSpPr>
        <p:spPr>
          <a:xfrm>
            <a:off x="3618655" y="1297571"/>
            <a:ext cx="2959736"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251282" y="3539857"/>
            <a:ext cx="844304" cy="1177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749" y="3597421"/>
            <a:ext cx="1223603" cy="1120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5831" y="2483006"/>
            <a:ext cx="712973" cy="571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2873004"/>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1" name="object 11"/>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SHOWERPIPE, SHOWER TRIMS, SHOWER HEADS AND HAND SHOWERS</a:t>
            </a:r>
            <a:endParaRPr lang="en-US" dirty="0"/>
          </a:p>
        </p:txBody>
      </p:sp>
      <p:pic>
        <p:nvPicPr>
          <p:cNvPr id="2050" name="Picture 2" descr="W:\media\NEW PRODUCTS\2017 Fall New Products\AXOR Montreux\AXOR Montreux motif\AXOR Montreux PPT images\montreux_ambiente_showerpipe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250373"/>
            <a:ext cx="2518842" cy="35623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W:\media\NEW PRODUCTS\2017 New Products\montreux_ambiente_shower_up_usa_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96095" y="1250373"/>
            <a:ext cx="2518905" cy="356235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16020" y="1250373"/>
            <a:ext cx="2518380" cy="3562350"/>
          </a:xfrm>
          <a:prstGeom prst="rect">
            <a:avLst/>
          </a:prstGeom>
        </p:spPr>
      </p:pic>
    </p:spTree>
    <p:extLst>
      <p:ext uri="{BB962C8B-B14F-4D97-AF65-F5344CB8AC3E}">
        <p14:creationId xmlns:p14="http://schemas.microsoft.com/office/powerpoint/2010/main" val="412518783"/>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992"/>
          <a:stretch/>
        </p:blipFill>
        <p:spPr bwMode="auto">
          <a:xfrm>
            <a:off x="2135111" y="1434105"/>
            <a:ext cx="1166167" cy="330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0" name="object 10"/>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1" name="object 11"/>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de-DE" dirty="0" smtClean="0"/>
              <a:t>SHOWERPIPE</a:t>
            </a:r>
            <a:endParaRPr lang="de-DE" dirty="0"/>
          </a:p>
        </p:txBody>
      </p:sp>
      <p:sp>
        <p:nvSpPr>
          <p:cNvPr id="13" name="object 13"/>
          <p:cNvSpPr txBox="1"/>
          <p:nvPr/>
        </p:nvSpPr>
        <p:spPr>
          <a:xfrm>
            <a:off x="764955" y="1540687"/>
            <a:ext cx="796290"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b="1" dirty="0" smtClean="0">
                <a:solidFill>
                  <a:srgbClr val="231F20"/>
                </a:solidFill>
                <a:ea typeface="ＭＳ Ｐゴシック" charset="0"/>
                <a:cs typeface="Arial"/>
              </a:rPr>
              <a:t>REDESIGN</a:t>
            </a:r>
            <a:endParaRPr lang="en-US" sz="1200" dirty="0">
              <a:solidFill>
                <a:srgbClr val="000000"/>
              </a:solidFill>
              <a:ea typeface="ＭＳ Ｐゴシック" charset="0"/>
              <a:cs typeface="Arial"/>
            </a:endParaRPr>
          </a:p>
        </p:txBody>
      </p:sp>
      <p:sp>
        <p:nvSpPr>
          <p:cNvPr id="14" name="object 14"/>
          <p:cNvSpPr txBox="1"/>
          <p:nvPr/>
        </p:nvSpPr>
        <p:spPr>
          <a:xfrm>
            <a:off x="4805994" y="2906435"/>
            <a:ext cx="1169035" cy="359073"/>
          </a:xfrm>
          <a:prstGeom prst="rect">
            <a:avLst/>
          </a:prstGeom>
        </p:spPr>
        <p:txBody>
          <a:bodyPr vert="horz" wrap="square" lIns="0" tIns="0" rIns="0" bIns="0" rtlCol="0">
            <a:spAutoFit/>
          </a:bodyPr>
          <a:lstStyle/>
          <a:p>
            <a:pPr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Valve for the  overhead shower</a:t>
            </a:r>
            <a:endParaRPr lang="en-US" sz="1200" dirty="0">
              <a:solidFill>
                <a:srgbClr val="000000"/>
              </a:solidFill>
              <a:ea typeface="ＭＳ Ｐゴシック" charset="0"/>
              <a:cs typeface="Arial"/>
            </a:endParaRPr>
          </a:p>
        </p:txBody>
      </p:sp>
      <p:sp>
        <p:nvSpPr>
          <p:cNvPr id="15" name="object 15"/>
          <p:cNvSpPr txBox="1"/>
          <p:nvPr/>
        </p:nvSpPr>
        <p:spPr>
          <a:xfrm>
            <a:off x="4805994" y="3652477"/>
            <a:ext cx="1296035" cy="17953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rgbClr val="231F20"/>
                </a:solidFill>
                <a:ea typeface="ＭＳ Ｐゴシック" charset="0"/>
                <a:cs typeface="Arial"/>
              </a:rPr>
              <a:t>Thermostatic mixer</a:t>
            </a:r>
            <a:endParaRPr lang="en-US" sz="1200" dirty="0">
              <a:solidFill>
                <a:srgbClr val="000000"/>
              </a:solidFill>
              <a:ea typeface="ＭＳ Ｐゴシック" charset="0"/>
              <a:cs typeface="Arial"/>
            </a:endParaRPr>
          </a:p>
        </p:txBody>
      </p:sp>
      <p:sp>
        <p:nvSpPr>
          <p:cNvPr id="16" name="object 16"/>
          <p:cNvSpPr txBox="1"/>
          <p:nvPr/>
        </p:nvSpPr>
        <p:spPr>
          <a:xfrm>
            <a:off x="4805993" y="4173905"/>
            <a:ext cx="844550" cy="359073"/>
          </a:xfrm>
          <a:prstGeom prst="rect">
            <a:avLst/>
          </a:prstGeom>
        </p:spPr>
        <p:txBody>
          <a:bodyPr vert="horz" wrap="square" lIns="0" tIns="0" rIns="0" bIns="0" rtlCol="0">
            <a:spAutoFit/>
          </a:bodyPr>
          <a:lstStyle/>
          <a:p>
            <a:pPr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Valve for the  </a:t>
            </a:r>
            <a:r>
              <a:rPr lang="en-US" sz="1200" dirty="0" err="1" smtClean="0">
                <a:solidFill>
                  <a:srgbClr val="231F20"/>
                </a:solidFill>
                <a:ea typeface="ＭＳ Ｐゴシック" charset="0"/>
                <a:cs typeface="Arial"/>
              </a:rPr>
              <a:t>handshower</a:t>
            </a:r>
            <a:endParaRPr lang="en-US" sz="1200" dirty="0">
              <a:solidFill>
                <a:srgbClr val="000000"/>
              </a:solidFill>
              <a:ea typeface="ＭＳ Ｐゴシック" charset="0"/>
              <a:cs typeface="Arial"/>
            </a:endParaRPr>
          </a:p>
        </p:txBody>
      </p:sp>
      <p:sp>
        <p:nvSpPr>
          <p:cNvPr id="37" name="object 7"/>
          <p:cNvSpPr txBox="1"/>
          <p:nvPr/>
        </p:nvSpPr>
        <p:spPr>
          <a:xfrm>
            <a:off x="6746299" y="1256627"/>
            <a:ext cx="1960880" cy="359073"/>
          </a:xfrm>
          <a:prstGeom prst="rect">
            <a:avLst/>
          </a:prstGeom>
        </p:spPr>
        <p:txBody>
          <a:bodyPr vert="horz" wrap="square" lIns="0" tIns="0" rIns="0" bIns="0" rtlCol="0">
            <a:spAutoFit/>
          </a:bodyPr>
          <a:lstStyle/>
          <a:p>
            <a:pPr marL="177800" marR="5080" indent="-17780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Simplified, </a:t>
            </a:r>
            <a:r>
              <a:rPr lang="en-US" sz="1200" spc="-5" dirty="0" smtClean="0">
                <a:solidFill>
                  <a:srgbClr val="231F20"/>
                </a:solidFill>
                <a:ea typeface="ＭＳ Ｐゴシック" charset="0"/>
                <a:cs typeface="Arial"/>
              </a:rPr>
              <a:t>self-explaining  usage</a:t>
            </a:r>
          </a:p>
        </p:txBody>
      </p:sp>
      <p:sp>
        <p:nvSpPr>
          <p:cNvPr id="30" name="object 18"/>
          <p:cNvSpPr/>
          <p:nvPr/>
        </p:nvSpPr>
        <p:spPr>
          <a:xfrm>
            <a:off x="3269105" y="2753123"/>
            <a:ext cx="1071716" cy="1915335"/>
          </a:xfrm>
          <a:prstGeom prst="rect">
            <a:avLst/>
          </a:prstGeom>
          <a:blipFill>
            <a:blip r:embed="rId4"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2" name="object 20"/>
          <p:cNvSpPr/>
          <p:nvPr/>
        </p:nvSpPr>
        <p:spPr>
          <a:xfrm>
            <a:off x="3088144" y="2752794"/>
            <a:ext cx="1474470" cy="1915970"/>
          </a:xfrm>
          <a:custGeom>
            <a:avLst/>
            <a:gdLst/>
            <a:ahLst/>
            <a:cxnLst/>
            <a:rect l="l" t="t" r="r" b="b"/>
            <a:pathLst>
              <a:path w="1474470" h="1918335">
                <a:moveTo>
                  <a:pt x="0" y="1918030"/>
                </a:moveTo>
                <a:lnTo>
                  <a:pt x="1474203" y="1918030"/>
                </a:lnTo>
                <a:lnTo>
                  <a:pt x="1474203" y="0"/>
                </a:lnTo>
                <a:lnTo>
                  <a:pt x="0" y="0"/>
                </a:lnTo>
                <a:lnTo>
                  <a:pt x="0" y="1918030"/>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5" name="object 21"/>
          <p:cNvSpPr/>
          <p:nvPr/>
        </p:nvSpPr>
        <p:spPr>
          <a:xfrm>
            <a:off x="2826000" y="3934313"/>
            <a:ext cx="600710" cy="351990"/>
          </a:xfrm>
          <a:custGeom>
            <a:avLst/>
            <a:gdLst/>
            <a:ahLst/>
            <a:cxnLst/>
            <a:rect l="l" t="t" r="r" b="b"/>
            <a:pathLst>
              <a:path w="600710" h="352425">
                <a:moveTo>
                  <a:pt x="0" y="351802"/>
                </a:moveTo>
                <a:lnTo>
                  <a:pt x="600303" y="351802"/>
                </a:lnTo>
                <a:lnTo>
                  <a:pt x="600303"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9" name="object 22"/>
          <p:cNvSpPr/>
          <p:nvPr/>
        </p:nvSpPr>
        <p:spPr>
          <a:xfrm>
            <a:off x="3413600" y="3921624"/>
            <a:ext cx="25400" cy="25369"/>
          </a:xfrm>
          <a:custGeom>
            <a:avLst/>
            <a:gdLst/>
            <a:ahLst/>
            <a:cxnLst/>
            <a:rect l="l" t="t" r="r" b="b"/>
            <a:pathLst>
              <a:path w="25400" h="25400">
                <a:moveTo>
                  <a:pt x="19710" y="0"/>
                </a:moveTo>
                <a:lnTo>
                  <a:pt x="5689" y="0"/>
                </a:lnTo>
                <a:lnTo>
                  <a:pt x="0" y="5676"/>
                </a:lnTo>
                <a:lnTo>
                  <a:pt x="0" y="19723"/>
                </a:lnTo>
                <a:lnTo>
                  <a:pt x="5689" y="25399"/>
                </a:lnTo>
                <a:lnTo>
                  <a:pt x="19710" y="25399"/>
                </a:lnTo>
                <a:lnTo>
                  <a:pt x="25400" y="19723"/>
                </a:lnTo>
                <a:lnTo>
                  <a:pt x="25400" y="5676"/>
                </a:lnTo>
                <a:lnTo>
                  <a:pt x="19710" y="0"/>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40" name="object 23"/>
          <p:cNvSpPr/>
          <p:nvPr/>
        </p:nvSpPr>
        <p:spPr>
          <a:xfrm>
            <a:off x="4260600" y="3078810"/>
            <a:ext cx="417195" cy="0"/>
          </a:xfrm>
          <a:custGeom>
            <a:avLst/>
            <a:gdLst/>
            <a:ahLst/>
            <a:cxnLst/>
            <a:rect l="l" t="t" r="r" b="b"/>
            <a:pathLst>
              <a:path w="417195">
                <a:moveTo>
                  <a:pt x="0" y="0"/>
                </a:moveTo>
                <a:lnTo>
                  <a:pt x="416598"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41" name="object 24"/>
          <p:cNvSpPr/>
          <p:nvPr/>
        </p:nvSpPr>
        <p:spPr>
          <a:xfrm>
            <a:off x="4664499" y="3066126"/>
            <a:ext cx="25400" cy="25369"/>
          </a:xfrm>
          <a:custGeom>
            <a:avLst/>
            <a:gdLst/>
            <a:ahLst/>
            <a:cxnLst/>
            <a:rect l="l" t="t" r="r" b="b"/>
            <a:pathLst>
              <a:path w="25400" h="25400">
                <a:moveTo>
                  <a:pt x="19710" y="0"/>
                </a:moveTo>
                <a:lnTo>
                  <a:pt x="5689" y="0"/>
                </a:lnTo>
                <a:lnTo>
                  <a:pt x="0" y="5702"/>
                </a:lnTo>
                <a:lnTo>
                  <a:pt x="0" y="19723"/>
                </a:lnTo>
                <a:lnTo>
                  <a:pt x="5689" y="25400"/>
                </a:lnTo>
                <a:lnTo>
                  <a:pt x="19710" y="25400"/>
                </a:lnTo>
                <a:lnTo>
                  <a:pt x="25400" y="19723"/>
                </a:lnTo>
                <a:lnTo>
                  <a:pt x="25400" y="5702"/>
                </a:lnTo>
                <a:lnTo>
                  <a:pt x="19710" y="0"/>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42" name="object 25"/>
          <p:cNvSpPr/>
          <p:nvPr/>
        </p:nvSpPr>
        <p:spPr>
          <a:xfrm>
            <a:off x="4260600" y="4350935"/>
            <a:ext cx="417195" cy="0"/>
          </a:xfrm>
          <a:custGeom>
            <a:avLst/>
            <a:gdLst/>
            <a:ahLst/>
            <a:cxnLst/>
            <a:rect l="l" t="t" r="r" b="b"/>
            <a:pathLst>
              <a:path w="417195">
                <a:moveTo>
                  <a:pt x="0" y="0"/>
                </a:moveTo>
                <a:lnTo>
                  <a:pt x="416598"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43" name="object 26"/>
          <p:cNvSpPr/>
          <p:nvPr/>
        </p:nvSpPr>
        <p:spPr>
          <a:xfrm>
            <a:off x="4664499" y="4338251"/>
            <a:ext cx="25400" cy="25369"/>
          </a:xfrm>
          <a:custGeom>
            <a:avLst/>
            <a:gdLst/>
            <a:ahLst/>
            <a:cxnLst/>
            <a:rect l="l" t="t" r="r" b="b"/>
            <a:pathLst>
              <a:path w="25400" h="25400">
                <a:moveTo>
                  <a:pt x="19710" y="0"/>
                </a:moveTo>
                <a:lnTo>
                  <a:pt x="5689" y="0"/>
                </a:lnTo>
                <a:lnTo>
                  <a:pt x="0" y="5702"/>
                </a:lnTo>
                <a:lnTo>
                  <a:pt x="0" y="19723"/>
                </a:lnTo>
                <a:lnTo>
                  <a:pt x="5689" y="25400"/>
                </a:lnTo>
                <a:lnTo>
                  <a:pt x="19710" y="25400"/>
                </a:lnTo>
                <a:lnTo>
                  <a:pt x="25400" y="19723"/>
                </a:lnTo>
                <a:lnTo>
                  <a:pt x="25400" y="5702"/>
                </a:lnTo>
                <a:lnTo>
                  <a:pt x="19710" y="0"/>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44" name="object 27"/>
          <p:cNvSpPr/>
          <p:nvPr/>
        </p:nvSpPr>
        <p:spPr>
          <a:xfrm>
            <a:off x="4382100" y="3764482"/>
            <a:ext cx="295275" cy="0"/>
          </a:xfrm>
          <a:custGeom>
            <a:avLst/>
            <a:gdLst/>
            <a:ahLst/>
            <a:cxnLst/>
            <a:rect l="l" t="t" r="r" b="b"/>
            <a:pathLst>
              <a:path w="295275">
                <a:moveTo>
                  <a:pt x="0" y="0"/>
                </a:moveTo>
                <a:lnTo>
                  <a:pt x="295097"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45" name="object 28"/>
          <p:cNvSpPr/>
          <p:nvPr/>
        </p:nvSpPr>
        <p:spPr>
          <a:xfrm>
            <a:off x="4664499" y="3751798"/>
            <a:ext cx="25400" cy="25369"/>
          </a:xfrm>
          <a:custGeom>
            <a:avLst/>
            <a:gdLst/>
            <a:ahLst/>
            <a:cxnLst/>
            <a:rect l="l" t="t" r="r" b="b"/>
            <a:pathLst>
              <a:path w="25400" h="25400">
                <a:moveTo>
                  <a:pt x="19710" y="0"/>
                </a:moveTo>
                <a:lnTo>
                  <a:pt x="5689" y="0"/>
                </a:lnTo>
                <a:lnTo>
                  <a:pt x="0" y="5702"/>
                </a:lnTo>
                <a:lnTo>
                  <a:pt x="0" y="19723"/>
                </a:lnTo>
                <a:lnTo>
                  <a:pt x="5689" y="25400"/>
                </a:lnTo>
                <a:lnTo>
                  <a:pt x="19710" y="25400"/>
                </a:lnTo>
                <a:lnTo>
                  <a:pt x="25400" y="19723"/>
                </a:lnTo>
                <a:lnTo>
                  <a:pt x="25400" y="5702"/>
                </a:lnTo>
                <a:lnTo>
                  <a:pt x="19710" y="0"/>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3" name="object 21"/>
          <p:cNvSpPr txBox="1"/>
          <p:nvPr/>
        </p:nvSpPr>
        <p:spPr>
          <a:xfrm>
            <a:off x="1142999" y="3522229"/>
            <a:ext cx="992111"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 $2400</a:t>
            </a:r>
            <a:endParaRPr lang="en-US" sz="1000" dirty="0">
              <a:solidFill>
                <a:srgbClr val="000000"/>
              </a:solidFill>
              <a:ea typeface="ＭＳ Ｐゴシック" charset="0"/>
              <a:cs typeface="Arial"/>
            </a:endParaRPr>
          </a:p>
        </p:txBody>
      </p:sp>
      <p:sp>
        <p:nvSpPr>
          <p:cNvPr id="34" name="object 22"/>
          <p:cNvSpPr txBox="1"/>
          <p:nvPr/>
        </p:nvSpPr>
        <p:spPr>
          <a:xfrm>
            <a:off x="1143000" y="3889821"/>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4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256" y="3432803"/>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319" y="3869022"/>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 name="object 22"/>
          <p:cNvSpPr txBox="1"/>
          <p:nvPr/>
        </p:nvSpPr>
        <p:spPr>
          <a:xfrm>
            <a:off x="1143000" y="4324350"/>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335" y="4305240"/>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object 7"/>
          <p:cNvSpPr txBox="1"/>
          <p:nvPr/>
        </p:nvSpPr>
        <p:spPr>
          <a:xfrm>
            <a:off x="6725920" y="1718557"/>
            <a:ext cx="1960880" cy="179536"/>
          </a:xfrm>
          <a:prstGeom prst="rect">
            <a:avLst/>
          </a:prstGeom>
        </p:spPr>
        <p:txBody>
          <a:bodyPr vert="horz" wrap="square" lIns="0" tIns="0" rIns="0" bIns="0" rtlCol="0">
            <a:spAutoFit/>
          </a:bodyPr>
          <a:lstStyle/>
          <a:p>
            <a:pPr marL="177800" marR="5080" indent="-17780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Thermostatic mixer</a:t>
            </a:r>
            <a:endParaRPr lang="en-US" sz="1200" spc="-5" dirty="0" smtClean="0">
              <a:solidFill>
                <a:srgbClr val="231F20"/>
              </a:solidFill>
              <a:ea typeface="ＭＳ Ｐゴシック" charset="0"/>
              <a:cs typeface="Arial"/>
            </a:endParaRPr>
          </a:p>
        </p:txBody>
      </p:sp>
      <p:sp>
        <p:nvSpPr>
          <p:cNvPr id="29" name="object 7"/>
          <p:cNvSpPr txBox="1"/>
          <p:nvPr/>
        </p:nvSpPr>
        <p:spPr>
          <a:xfrm>
            <a:off x="6725920" y="2011214"/>
            <a:ext cx="1960880" cy="1615827"/>
          </a:xfrm>
          <a:prstGeom prst="rect">
            <a:avLst/>
          </a:prstGeom>
        </p:spPr>
        <p:txBody>
          <a:bodyPr vert="horz" wrap="square" lIns="0" tIns="0" rIns="0" bIns="0" rtlCol="0">
            <a:spAutoFit/>
          </a:bodyPr>
          <a:lstStyle/>
          <a:p>
            <a:pPr marL="177800" marR="5080" indent="-17780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Separate volume control for hand shower and shower head. (Can be used together for sharing feature. See instruction manual to make California Energy Commission compliant.)</a:t>
            </a:r>
          </a:p>
          <a:p>
            <a:pPr marL="177800" marR="5080" indent="-177800" defTabSz="457200" eaLnBrk="0" fontAlgn="base" hangingPunct="0">
              <a:lnSpc>
                <a:spcPts val="1400"/>
              </a:lnSpc>
              <a:spcBef>
                <a:spcPct val="0"/>
              </a:spcBef>
              <a:spcAft>
                <a:spcPct val="0"/>
              </a:spcAft>
            </a:pPr>
            <a:endParaRPr lang="en-US" sz="1200" spc="-5" dirty="0" smtClean="0">
              <a:solidFill>
                <a:srgbClr val="231F20"/>
              </a:solidFill>
              <a:ea typeface="ＭＳ Ｐゴシック" charset="0"/>
              <a:cs typeface="Arial"/>
            </a:endParaRPr>
          </a:p>
        </p:txBody>
      </p:sp>
    </p:spTree>
    <p:extLst>
      <p:ext uri="{BB962C8B-B14F-4D97-AF65-F5344CB8AC3E}">
        <p14:creationId xmlns:p14="http://schemas.microsoft.com/office/powerpoint/2010/main" val="2037352498"/>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992"/>
          <a:stretch/>
        </p:blipFill>
        <p:spPr bwMode="auto">
          <a:xfrm>
            <a:off x="3131855" y="1475468"/>
            <a:ext cx="1166167" cy="330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0" name="object 10"/>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1" name="object 11"/>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SHOWERPIPE</a:t>
            </a:r>
            <a:endParaRPr lang="en-US" dirty="0"/>
          </a:p>
        </p:txBody>
      </p:sp>
      <p:sp>
        <p:nvSpPr>
          <p:cNvPr id="13" name="object 13"/>
          <p:cNvSpPr txBox="1"/>
          <p:nvPr/>
        </p:nvSpPr>
        <p:spPr>
          <a:xfrm>
            <a:off x="764955" y="1540687"/>
            <a:ext cx="796290"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b="1" dirty="0" smtClean="0">
                <a:solidFill>
                  <a:srgbClr val="231F20"/>
                </a:solidFill>
                <a:ea typeface="ＭＳ Ｐゴシック" charset="0"/>
                <a:cs typeface="Arial"/>
              </a:rPr>
              <a:t>REDESIGN</a:t>
            </a:r>
            <a:endParaRPr lang="en-US" sz="1200" dirty="0">
              <a:solidFill>
                <a:srgbClr val="000000"/>
              </a:solidFill>
              <a:ea typeface="ＭＳ Ｐゴシック" charset="0"/>
              <a:cs typeface="Arial"/>
            </a:endParaRPr>
          </a:p>
        </p:txBody>
      </p:sp>
      <p:sp>
        <p:nvSpPr>
          <p:cNvPr id="14" name="object 14"/>
          <p:cNvSpPr txBox="1"/>
          <p:nvPr/>
        </p:nvSpPr>
        <p:spPr>
          <a:xfrm>
            <a:off x="4142900" y="2876550"/>
            <a:ext cx="2181699" cy="359073"/>
          </a:xfrm>
          <a:prstGeom prst="rect">
            <a:avLst/>
          </a:prstGeom>
        </p:spPr>
        <p:txBody>
          <a:bodyPr vert="horz" wrap="square" lIns="0" tIns="0" rIns="0" bIns="0" rtlCol="0">
            <a:spAutoFit/>
          </a:bodyPr>
          <a:lstStyle/>
          <a:p>
            <a:pPr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Hand shower usable  as shoulder and /  or body spray.</a:t>
            </a:r>
            <a:endParaRPr lang="en-US" sz="1200" dirty="0">
              <a:solidFill>
                <a:srgbClr val="000000"/>
              </a:solidFill>
              <a:ea typeface="ＭＳ Ｐゴシック" charset="0"/>
              <a:cs typeface="Arial"/>
            </a:endParaRPr>
          </a:p>
        </p:txBody>
      </p:sp>
      <p:sp>
        <p:nvSpPr>
          <p:cNvPr id="15" name="object 15"/>
          <p:cNvSpPr txBox="1"/>
          <p:nvPr/>
        </p:nvSpPr>
        <p:spPr>
          <a:xfrm>
            <a:off x="1847278" y="1715895"/>
            <a:ext cx="1278890"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rgbClr val="231F20"/>
                </a:solidFill>
                <a:ea typeface="ＭＳ Ｐゴシック" charset="0"/>
                <a:cs typeface="Arial"/>
              </a:rPr>
              <a:t>Swivel shower arm</a:t>
            </a:r>
            <a:endParaRPr lang="en-US" sz="1200" dirty="0">
              <a:solidFill>
                <a:srgbClr val="000000"/>
              </a:solidFill>
              <a:ea typeface="ＭＳ Ｐゴシック" charset="0"/>
              <a:cs typeface="Arial"/>
            </a:endParaRPr>
          </a:p>
        </p:txBody>
      </p:sp>
      <p:sp>
        <p:nvSpPr>
          <p:cNvPr id="16" name="object 16"/>
          <p:cNvSpPr txBox="1"/>
          <p:nvPr/>
        </p:nvSpPr>
        <p:spPr>
          <a:xfrm>
            <a:off x="2209800" y="2695596"/>
            <a:ext cx="1178927" cy="359073"/>
          </a:xfrm>
          <a:prstGeom prst="rect">
            <a:avLst/>
          </a:prstGeom>
        </p:spPr>
        <p:txBody>
          <a:bodyPr vert="horz" wrap="square" lIns="0" tIns="0" rIns="0" bIns="0" rtlCol="0">
            <a:spAutoFit/>
          </a:bodyPr>
          <a:lstStyle/>
          <a:p>
            <a:pPr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Slider for the  hand shower</a:t>
            </a:r>
            <a:endParaRPr lang="en-US" sz="1200" dirty="0">
              <a:solidFill>
                <a:srgbClr val="000000"/>
              </a:solidFill>
              <a:ea typeface="ＭＳ Ｐゴシック" charset="0"/>
              <a:cs typeface="Arial"/>
            </a:endParaRPr>
          </a:p>
        </p:txBody>
      </p:sp>
      <p:sp>
        <p:nvSpPr>
          <p:cNvPr id="25" name="object 7"/>
          <p:cNvSpPr txBox="1"/>
          <p:nvPr/>
        </p:nvSpPr>
        <p:spPr>
          <a:xfrm>
            <a:off x="6746299" y="1256627"/>
            <a:ext cx="1960880" cy="361950"/>
          </a:xfrm>
          <a:prstGeom prst="rect">
            <a:avLst/>
          </a:prstGeom>
        </p:spPr>
        <p:txBody>
          <a:bodyPr vert="horz" wrap="square" lIns="0" tIns="0" rIns="0" bIns="0" rtlCol="0">
            <a:spAutoFit/>
          </a:bodyPr>
          <a:lstStyle/>
          <a:p>
            <a:pPr marL="177800" marR="5080" indent="-17780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Simplified, </a:t>
            </a:r>
            <a:r>
              <a:rPr lang="en-US" sz="1200" spc="-5" dirty="0" smtClean="0">
                <a:solidFill>
                  <a:srgbClr val="231F20"/>
                </a:solidFill>
                <a:ea typeface="ＭＳ Ｐゴシック" charset="0"/>
                <a:cs typeface="Arial"/>
              </a:rPr>
              <a:t>self-explaining  usage</a:t>
            </a:r>
            <a:endParaRPr lang="en-US" sz="1200" dirty="0">
              <a:solidFill>
                <a:srgbClr val="000000"/>
              </a:solidFill>
              <a:ea typeface="ＭＳ Ｐゴシック" charset="0"/>
              <a:cs typeface="Arial"/>
            </a:endParaRPr>
          </a:p>
        </p:txBody>
      </p:sp>
      <p:sp>
        <p:nvSpPr>
          <p:cNvPr id="27" name="object 9"/>
          <p:cNvSpPr txBox="1"/>
          <p:nvPr/>
        </p:nvSpPr>
        <p:spPr>
          <a:xfrm>
            <a:off x="6746299" y="1728126"/>
            <a:ext cx="1689735" cy="179536"/>
          </a:xfrm>
          <a:prstGeom prst="rect">
            <a:avLst/>
          </a:prstGeom>
        </p:spPr>
        <p:txBody>
          <a:bodyPr vert="horz" wrap="square" lIns="0" tIns="0" rIns="0" bIns="0" rtlCol="0">
            <a:spAutoFit/>
          </a:bodyPr>
          <a:lstStyle/>
          <a:p>
            <a:pPr marL="177800" marR="5080" indent="-17780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Swivel shower ar</a:t>
            </a:r>
            <a:r>
              <a:rPr lang="en-US" sz="1200" dirty="0">
                <a:solidFill>
                  <a:srgbClr val="231F20"/>
                </a:solidFill>
                <a:ea typeface="ＭＳ Ｐゴシック" charset="0"/>
                <a:cs typeface="Arial"/>
              </a:rPr>
              <a:t>m</a:t>
            </a:r>
            <a:endParaRPr lang="en-US" sz="1200" dirty="0">
              <a:solidFill>
                <a:srgbClr val="000000"/>
              </a:solidFill>
              <a:ea typeface="ＭＳ Ｐゴシック" charset="0"/>
              <a:cs typeface="Arial"/>
            </a:endParaRPr>
          </a:p>
        </p:txBody>
      </p:sp>
      <p:sp>
        <p:nvSpPr>
          <p:cNvPr id="22" name="object 21"/>
          <p:cNvSpPr txBox="1"/>
          <p:nvPr/>
        </p:nvSpPr>
        <p:spPr>
          <a:xfrm>
            <a:off x="1143000" y="3522229"/>
            <a:ext cx="452120"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a:t>
            </a:r>
            <a:endParaRPr lang="en-US" sz="1000" dirty="0">
              <a:solidFill>
                <a:srgbClr val="000000"/>
              </a:solidFill>
              <a:ea typeface="ＭＳ Ｐゴシック" charset="0"/>
              <a:cs typeface="Arial"/>
            </a:endParaRPr>
          </a:p>
        </p:txBody>
      </p:sp>
      <p:sp>
        <p:nvSpPr>
          <p:cNvPr id="23" name="object 22"/>
          <p:cNvSpPr txBox="1"/>
          <p:nvPr/>
        </p:nvSpPr>
        <p:spPr>
          <a:xfrm>
            <a:off x="1143000" y="3889821"/>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256" y="3432803"/>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319" y="3869022"/>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object 22"/>
          <p:cNvSpPr txBox="1"/>
          <p:nvPr/>
        </p:nvSpPr>
        <p:spPr>
          <a:xfrm>
            <a:off x="1143000" y="4324350"/>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8335" y="4305240"/>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object 9"/>
          <p:cNvSpPr txBox="1"/>
          <p:nvPr/>
        </p:nvSpPr>
        <p:spPr>
          <a:xfrm>
            <a:off x="6768465" y="2011214"/>
            <a:ext cx="1689735" cy="359073"/>
          </a:xfrm>
          <a:prstGeom prst="rect">
            <a:avLst/>
          </a:prstGeom>
        </p:spPr>
        <p:txBody>
          <a:bodyPr vert="horz" wrap="square" lIns="0" tIns="0" rIns="0" bIns="0" rtlCol="0">
            <a:spAutoFit/>
          </a:bodyPr>
          <a:lstStyle/>
          <a:p>
            <a:pPr marL="177800" marR="5080" indent="-17780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Height adjustable hand shower</a:t>
            </a:r>
            <a:endParaRPr lang="en-US" sz="1200" dirty="0">
              <a:solidFill>
                <a:srgbClr val="000000"/>
              </a:solidFill>
              <a:ea typeface="ＭＳ Ｐゴシック" charset="0"/>
              <a:cs typeface="Arial"/>
            </a:endParaRPr>
          </a:p>
        </p:txBody>
      </p:sp>
      <p:cxnSp>
        <p:nvCxnSpPr>
          <p:cNvPr id="4" name="Straight Connector 3"/>
          <p:cNvCxnSpPr/>
          <p:nvPr/>
        </p:nvCxnSpPr>
        <p:spPr>
          <a:xfrm>
            <a:off x="3131855" y="2952750"/>
            <a:ext cx="22094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3714938" y="2952750"/>
            <a:ext cx="427962"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200400" y="1806588"/>
            <a:ext cx="228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0788726"/>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0" name="object 10"/>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1" name="object 11"/>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SHOWER TRIMS, SHOWER HEADS AND HAND SHOWERS</a:t>
            </a:r>
            <a:endParaRPr lang="en-US" dirty="0"/>
          </a:p>
        </p:txBody>
      </p:sp>
      <p:sp>
        <p:nvSpPr>
          <p:cNvPr id="25" name="object 7"/>
          <p:cNvSpPr txBox="1"/>
          <p:nvPr/>
        </p:nvSpPr>
        <p:spPr>
          <a:xfrm>
            <a:off x="6746299" y="1347341"/>
            <a:ext cx="1960880" cy="538609"/>
          </a:xfrm>
          <a:prstGeom prst="rect">
            <a:avLst/>
          </a:prstGeom>
        </p:spPr>
        <p:txBody>
          <a:bodyPr vert="horz" wrap="square" lIns="0" tIns="0" rIns="0" bIns="0" rtlCol="0">
            <a:spAutoFit/>
          </a:bodyPr>
          <a:lstStyle/>
          <a:p>
            <a:pPr marL="177800" marR="5080" indent="-17780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Showering products that match the design of AXOR Montreux faucets.</a:t>
            </a:r>
            <a:endParaRPr lang="en-US" sz="1200" dirty="0">
              <a:solidFill>
                <a:srgbClr val="000000"/>
              </a:solidFill>
              <a:ea typeface="ＭＳ Ｐゴシック" charset="0"/>
              <a:cs typeface="Aria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1352550"/>
            <a:ext cx="1657350" cy="165735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4712" y="1352550"/>
            <a:ext cx="1657350" cy="165735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3079431"/>
            <a:ext cx="1657350" cy="165735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53644" y="1352550"/>
            <a:ext cx="1666164" cy="165735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2243" y="3079431"/>
            <a:ext cx="1619819" cy="165735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4462" y="3079431"/>
            <a:ext cx="1645346" cy="1643364"/>
          </a:xfrm>
          <a:prstGeom prst="rect">
            <a:avLst/>
          </a:prstGeom>
        </p:spPr>
      </p:pic>
    </p:spTree>
    <p:extLst>
      <p:ext uri="{BB962C8B-B14F-4D97-AF65-F5344CB8AC3E}">
        <p14:creationId xmlns:p14="http://schemas.microsoft.com/office/powerpoint/2010/main" val="3760371480"/>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AXOR MONTREUX  TUB FILLERS </a:t>
            </a: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b="10289"/>
          <a:stretch/>
        </p:blipFill>
        <p:spPr>
          <a:xfrm>
            <a:off x="455300" y="1352550"/>
            <a:ext cx="2694232" cy="1708997"/>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2523" b="11173"/>
          <a:stretch/>
        </p:blipFill>
        <p:spPr>
          <a:xfrm>
            <a:off x="6082453" y="1353822"/>
            <a:ext cx="2651760" cy="1708996"/>
          </a:xfrm>
          <a:prstGeom prst="rect">
            <a:avLst/>
          </a:prstGeom>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60249" y="1549476"/>
            <a:ext cx="1423503" cy="3105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916" y="3518319"/>
            <a:ext cx="1905000" cy="1125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4433" y="3518319"/>
            <a:ext cx="1447800" cy="12634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26413165"/>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AXOR MONTREUX ACCESSORIES </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5772" y="1352550"/>
            <a:ext cx="1657828" cy="16578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0850" y="1353028"/>
            <a:ext cx="1657350" cy="165735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600" y="3175379"/>
            <a:ext cx="1694972" cy="1694972"/>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6850" y="3153201"/>
            <a:ext cx="1733550" cy="1694972"/>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52850" y="1353028"/>
            <a:ext cx="1657350" cy="1657350"/>
          </a:xfrm>
          <a:prstGeom prst="rect">
            <a:avLst/>
          </a:prstGeom>
        </p:spPr>
      </p:pic>
    </p:spTree>
    <p:extLst>
      <p:ext uri="{BB962C8B-B14F-4D97-AF65-F5344CB8AC3E}">
        <p14:creationId xmlns:p14="http://schemas.microsoft.com/office/powerpoint/2010/main" val="1697111251"/>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4992"/>
          <a:stretch/>
        </p:blipFill>
        <p:spPr bwMode="auto">
          <a:xfrm>
            <a:off x="719494" y="1508136"/>
            <a:ext cx="1166167" cy="3303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2"/>
          <p:cNvSpPr txBox="1"/>
          <p:nvPr/>
        </p:nvSpPr>
        <p:spPr>
          <a:xfrm>
            <a:off x="455301" y="436377"/>
            <a:ext cx="26930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a:t>
            </a:r>
            <a:endParaRPr lang="en-US" sz="900" dirty="0">
              <a:solidFill>
                <a:srgbClr val="000000"/>
              </a:solidFill>
              <a:ea typeface="ＭＳ Ｐゴシック" charset="0"/>
              <a:cs typeface="Arial"/>
            </a:endParaRPr>
          </a:p>
        </p:txBody>
      </p:sp>
      <p:sp>
        <p:nvSpPr>
          <p:cNvPr id="4" name="object 4"/>
          <p:cNvSpPr/>
          <p:nvPr/>
        </p:nvSpPr>
        <p:spPr>
          <a:xfrm>
            <a:off x="2567660" y="1297050"/>
            <a:ext cx="3375940" cy="3514831"/>
          </a:xfrm>
          <a:custGeom>
            <a:avLst/>
            <a:gdLst/>
            <a:ahLst/>
            <a:cxnLst/>
            <a:rect l="l" t="t" r="r" b="b"/>
            <a:pathLst>
              <a:path w="4008754" h="3519170">
                <a:moveTo>
                  <a:pt x="0" y="3519068"/>
                </a:moveTo>
                <a:lnTo>
                  <a:pt x="4008678" y="3519068"/>
                </a:lnTo>
                <a:lnTo>
                  <a:pt x="4008678" y="0"/>
                </a:lnTo>
                <a:lnTo>
                  <a:pt x="0" y="0"/>
                </a:lnTo>
                <a:lnTo>
                  <a:pt x="0" y="3519068"/>
                </a:lnTo>
                <a:close/>
              </a:path>
            </a:pathLst>
          </a:custGeom>
          <a:ln w="5321">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6" name="object 6"/>
          <p:cNvSpPr/>
          <p:nvPr/>
        </p:nvSpPr>
        <p:spPr>
          <a:xfrm>
            <a:off x="6226068" y="3058892"/>
            <a:ext cx="2447575" cy="1752975"/>
          </a:xfrm>
          <a:custGeom>
            <a:avLst/>
            <a:gdLst/>
            <a:ahLst/>
            <a:cxnLst/>
            <a:rect l="l" t="t" r="r" b="b"/>
            <a:pathLst>
              <a:path w="1911984" h="1755139">
                <a:moveTo>
                  <a:pt x="0" y="1755051"/>
                </a:moveTo>
                <a:lnTo>
                  <a:pt x="1911667" y="1755051"/>
                </a:lnTo>
                <a:lnTo>
                  <a:pt x="1911667" y="0"/>
                </a:lnTo>
                <a:lnTo>
                  <a:pt x="0" y="0"/>
                </a:lnTo>
                <a:lnTo>
                  <a:pt x="0" y="1755051"/>
                </a:lnTo>
                <a:close/>
              </a:path>
            </a:pathLst>
          </a:custGeom>
          <a:ln w="5321">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7" name="object 7"/>
          <p:cNvSpPr>
            <a:spLocks noChangeAspect="1"/>
          </p:cNvSpPr>
          <p:nvPr/>
        </p:nvSpPr>
        <p:spPr>
          <a:xfrm>
            <a:off x="2877770" y="1878861"/>
            <a:ext cx="541131" cy="878751"/>
          </a:xfrm>
          <a:prstGeom prst="rect">
            <a:avLst/>
          </a:prstGeom>
          <a:blipFill>
            <a:blip r:embed="rId4"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0" name="object 10"/>
          <p:cNvSpPr>
            <a:spLocks noChangeAspect="1"/>
          </p:cNvSpPr>
          <p:nvPr/>
        </p:nvSpPr>
        <p:spPr>
          <a:xfrm>
            <a:off x="7460768" y="3534289"/>
            <a:ext cx="458336" cy="923236"/>
          </a:xfrm>
          <a:prstGeom prst="rect">
            <a:avLst/>
          </a:prstGeom>
          <a:blipFill>
            <a:blip r:embed="rId5"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1" name="object 11"/>
          <p:cNvSpPr>
            <a:spLocks noChangeAspect="1"/>
          </p:cNvSpPr>
          <p:nvPr/>
        </p:nvSpPr>
        <p:spPr>
          <a:xfrm>
            <a:off x="8151022" y="3322629"/>
            <a:ext cx="447352" cy="1097280"/>
          </a:xfrm>
          <a:prstGeom prst="rect">
            <a:avLst/>
          </a:prstGeom>
          <a:blipFill>
            <a:blip r:embed="rId6"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FF0000"/>
              </a:solidFill>
              <a:ea typeface="ＭＳ Ｐゴシック" charset="0"/>
            </a:endParaRPr>
          </a:p>
        </p:txBody>
      </p:sp>
      <p:sp>
        <p:nvSpPr>
          <p:cNvPr id="12" name="object 12"/>
          <p:cNvSpPr txBox="1"/>
          <p:nvPr/>
        </p:nvSpPr>
        <p:spPr>
          <a:xfrm>
            <a:off x="4132307" y="4495327"/>
            <a:ext cx="381635"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ysClr val="windowText" lastClr="000000"/>
                </a:solidFill>
                <a:ea typeface="ＭＳ Ｐゴシック" charset="0"/>
                <a:cs typeface="Arial"/>
              </a:rPr>
              <a:t>$</a:t>
            </a:r>
            <a:r>
              <a:rPr lang="en-US" sz="1200" dirty="0" smtClean="0">
                <a:solidFill>
                  <a:sysClr val="windowText" lastClr="000000"/>
                </a:solidFill>
                <a:ea typeface="ＭＳ Ｐゴシック" charset="0"/>
                <a:cs typeface="Arial"/>
              </a:rPr>
              <a:t>685</a:t>
            </a:r>
            <a:endParaRPr lang="en-US" sz="1200" dirty="0">
              <a:solidFill>
                <a:sysClr val="windowText" lastClr="000000"/>
              </a:solidFill>
              <a:ea typeface="ＭＳ Ｐゴシック" charset="0"/>
              <a:cs typeface="Arial"/>
            </a:endParaRPr>
          </a:p>
        </p:txBody>
      </p:sp>
      <p:sp>
        <p:nvSpPr>
          <p:cNvPr id="13" name="object 13"/>
          <p:cNvSpPr>
            <a:spLocks noChangeAspect="1"/>
          </p:cNvSpPr>
          <p:nvPr/>
        </p:nvSpPr>
        <p:spPr>
          <a:xfrm>
            <a:off x="4195488" y="3333340"/>
            <a:ext cx="497067" cy="964216"/>
          </a:xfrm>
          <a:prstGeom prst="rect">
            <a:avLst/>
          </a:prstGeom>
          <a:blipFill>
            <a:blip r:embed="rId7"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7" name="object 17"/>
          <p:cNvSpPr txBox="1"/>
          <p:nvPr/>
        </p:nvSpPr>
        <p:spPr>
          <a:xfrm>
            <a:off x="2670714" y="1365855"/>
            <a:ext cx="1318659" cy="179536"/>
          </a:xfrm>
          <a:prstGeom prst="rect">
            <a:avLst/>
          </a:prstGeom>
          <a:noFill/>
        </p:spPr>
        <p:txBody>
          <a:bodyPr vert="horz" wrap="square" lIns="0" tIns="0" rIns="0" bIns="0" rtlCol="0">
            <a:spAutoFit/>
          </a:bodyPr>
          <a:lstStyle/>
          <a:p>
            <a:pPr defTabSz="457200" eaLnBrk="0" fontAlgn="base" hangingPunct="0">
              <a:lnSpc>
                <a:spcPts val="1400"/>
              </a:lnSpc>
              <a:spcBef>
                <a:spcPct val="0"/>
              </a:spcBef>
              <a:spcAft>
                <a:spcPct val="0"/>
              </a:spcAft>
            </a:pPr>
            <a:r>
              <a:rPr lang="en-US" sz="1200" dirty="0" smtClean="0">
                <a:ea typeface="ＭＳ Ｐゴシック" charset="0"/>
                <a:cs typeface="Arial"/>
              </a:rPr>
              <a:t>BASIN MIXERS </a:t>
            </a:r>
            <a:endParaRPr lang="en-US" sz="1200" dirty="0">
              <a:ea typeface="ＭＳ Ｐゴシック" charset="0"/>
              <a:cs typeface="Arial"/>
            </a:endParaRPr>
          </a:p>
        </p:txBody>
      </p:sp>
      <p:sp>
        <p:nvSpPr>
          <p:cNvPr id="18" name="object 18"/>
          <p:cNvSpPr txBox="1"/>
          <p:nvPr/>
        </p:nvSpPr>
        <p:spPr>
          <a:xfrm>
            <a:off x="6851503" y="3119997"/>
            <a:ext cx="1296035" cy="181386"/>
          </a:xfrm>
          <a:prstGeom prst="rect">
            <a:avLst/>
          </a:prstGeom>
          <a:noFill/>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ea typeface="ＭＳ Ｐゴシック" charset="0"/>
                <a:cs typeface="Arial"/>
              </a:rPr>
              <a:t>KITCHEN MIXERS</a:t>
            </a:r>
            <a:endParaRPr lang="en-US" sz="1200" dirty="0">
              <a:ea typeface="ＭＳ Ｐゴシック" charset="0"/>
              <a:cs typeface="Arial"/>
            </a:endParaRPr>
          </a:p>
        </p:txBody>
      </p:sp>
      <p:sp>
        <p:nvSpPr>
          <p:cNvPr id="19" name="object 19"/>
          <p:cNvSpPr txBox="1"/>
          <p:nvPr/>
        </p:nvSpPr>
        <p:spPr>
          <a:xfrm>
            <a:off x="6761658" y="1297050"/>
            <a:ext cx="1911985" cy="234680"/>
          </a:xfrm>
          <a:prstGeom prst="rect">
            <a:avLst/>
          </a:prstGeom>
          <a:ln w="5321">
            <a:noFill/>
          </a:ln>
        </p:spPr>
        <p:txBody>
          <a:bodyPr vert="horz" wrap="square" lIns="0" tIns="54610" rIns="0" bIns="0" rtlCol="0">
            <a:spAutoFit/>
          </a:bodyPr>
          <a:lstStyle/>
          <a:p>
            <a:pPr marL="86995" defTabSz="457200" eaLnBrk="0" fontAlgn="base" hangingPunct="0">
              <a:lnSpc>
                <a:spcPts val="1420"/>
              </a:lnSpc>
              <a:spcBef>
                <a:spcPts val="430"/>
              </a:spcBef>
              <a:spcAft>
                <a:spcPct val="0"/>
              </a:spcAft>
            </a:pPr>
            <a:r>
              <a:rPr lang="en-US" sz="1200" dirty="0" smtClean="0">
                <a:ea typeface="ＭＳ Ｐゴシック" charset="0"/>
                <a:cs typeface="Arial"/>
              </a:rPr>
              <a:t>TUB FILLERS</a:t>
            </a:r>
            <a:endParaRPr lang="en-US" sz="1200" dirty="0">
              <a:ea typeface="ＭＳ Ｐゴシック" charset="0"/>
              <a:cs typeface="Arial"/>
            </a:endParaRPr>
          </a:p>
        </p:txBody>
      </p:sp>
      <p:sp>
        <p:nvSpPr>
          <p:cNvPr id="22" name="object 22"/>
          <p:cNvSpPr txBox="1"/>
          <p:nvPr/>
        </p:nvSpPr>
        <p:spPr>
          <a:xfrm>
            <a:off x="2903790" y="4494692"/>
            <a:ext cx="381635"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ysClr val="windowText" lastClr="000000"/>
                </a:solidFill>
                <a:ea typeface="ＭＳ Ｐゴシック" charset="0"/>
                <a:cs typeface="Arial"/>
              </a:rPr>
              <a:t>$800</a:t>
            </a:r>
            <a:endParaRPr lang="en-US" sz="1200" dirty="0">
              <a:solidFill>
                <a:sysClr val="windowText" lastClr="000000"/>
              </a:solidFill>
              <a:ea typeface="ＭＳ Ｐゴシック" charset="0"/>
              <a:cs typeface="Arial"/>
            </a:endParaRPr>
          </a:p>
        </p:txBody>
      </p:sp>
      <p:sp>
        <p:nvSpPr>
          <p:cNvPr id="24" name="object 24"/>
          <p:cNvSpPr txBox="1"/>
          <p:nvPr/>
        </p:nvSpPr>
        <p:spPr>
          <a:xfrm>
            <a:off x="7510942" y="4535561"/>
            <a:ext cx="381635"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ysClr val="windowText" lastClr="000000"/>
                </a:solidFill>
                <a:ea typeface="ＭＳ Ｐゴシック" charset="0"/>
                <a:cs typeface="Arial"/>
              </a:rPr>
              <a:t>$</a:t>
            </a:r>
            <a:r>
              <a:rPr lang="en-US" sz="1200" dirty="0" smtClean="0">
                <a:solidFill>
                  <a:sysClr val="windowText" lastClr="000000"/>
                </a:solidFill>
                <a:ea typeface="ＭＳ Ｐゴシック" charset="0"/>
                <a:cs typeface="Arial"/>
              </a:rPr>
              <a:t>780</a:t>
            </a:r>
            <a:endParaRPr lang="en-US" sz="1200" dirty="0">
              <a:solidFill>
                <a:sysClr val="windowText" lastClr="000000"/>
              </a:solidFill>
              <a:ea typeface="ＭＳ Ｐゴシック" charset="0"/>
              <a:cs typeface="Arial"/>
            </a:endParaRPr>
          </a:p>
        </p:txBody>
      </p:sp>
      <p:sp>
        <p:nvSpPr>
          <p:cNvPr id="25" name="object 25"/>
          <p:cNvSpPr txBox="1"/>
          <p:nvPr/>
        </p:nvSpPr>
        <p:spPr>
          <a:xfrm>
            <a:off x="8151022" y="4535561"/>
            <a:ext cx="535778" cy="17953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ysClr val="windowText" lastClr="000000"/>
                </a:solidFill>
                <a:ea typeface="ＭＳ Ｐゴシック" charset="0"/>
                <a:cs typeface="Arial"/>
              </a:rPr>
              <a:t>$</a:t>
            </a:r>
            <a:r>
              <a:rPr lang="en-US" sz="1200" dirty="0" smtClean="0">
                <a:solidFill>
                  <a:sysClr val="windowText" lastClr="000000"/>
                </a:solidFill>
                <a:ea typeface="ＭＳ Ｐゴシック" charset="0"/>
                <a:cs typeface="Arial"/>
              </a:rPr>
              <a:t>1,050</a:t>
            </a:r>
            <a:endParaRPr lang="en-US" sz="1200" dirty="0">
              <a:solidFill>
                <a:sysClr val="windowText" lastClr="000000"/>
              </a:solidFill>
              <a:ea typeface="ＭＳ Ｐゴシック" charset="0"/>
              <a:cs typeface="Arial"/>
            </a:endParaRPr>
          </a:p>
        </p:txBody>
      </p:sp>
      <p:sp>
        <p:nvSpPr>
          <p:cNvPr id="26" name="object 26"/>
          <p:cNvSpPr txBox="1"/>
          <p:nvPr/>
        </p:nvSpPr>
        <p:spPr>
          <a:xfrm>
            <a:off x="2877770" y="2827169"/>
            <a:ext cx="381635"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ysClr val="windowText" lastClr="000000"/>
                </a:solidFill>
                <a:ea typeface="ＭＳ Ｐゴシック" charset="0"/>
                <a:cs typeface="Arial"/>
              </a:rPr>
              <a:t>$</a:t>
            </a:r>
            <a:r>
              <a:rPr lang="en-US" sz="1200" dirty="0" smtClean="0">
                <a:solidFill>
                  <a:sysClr val="windowText" lastClr="000000"/>
                </a:solidFill>
                <a:ea typeface="ＭＳ Ｐゴシック" charset="0"/>
                <a:cs typeface="Arial"/>
              </a:rPr>
              <a:t>625</a:t>
            </a:r>
            <a:endParaRPr lang="en-US" sz="1200" dirty="0">
              <a:solidFill>
                <a:sysClr val="windowText" lastClr="000000"/>
              </a:solidFill>
              <a:ea typeface="ＭＳ Ｐゴシック" charset="0"/>
              <a:cs typeface="Arial"/>
            </a:endParaRPr>
          </a:p>
        </p:txBody>
      </p:sp>
      <p:sp>
        <p:nvSpPr>
          <p:cNvPr id="31" name="object 6"/>
          <p:cNvSpPr/>
          <p:nvPr/>
        </p:nvSpPr>
        <p:spPr>
          <a:xfrm>
            <a:off x="475822" y="1297050"/>
            <a:ext cx="1906826" cy="3514831"/>
          </a:xfrm>
          <a:custGeom>
            <a:avLst/>
            <a:gdLst/>
            <a:ahLst/>
            <a:cxnLst/>
            <a:rect l="l" t="t" r="r" b="b"/>
            <a:pathLst>
              <a:path w="6259830" h="4187825">
                <a:moveTo>
                  <a:pt x="0" y="4187647"/>
                </a:moveTo>
                <a:lnTo>
                  <a:pt x="6259233" y="4187647"/>
                </a:lnTo>
                <a:lnTo>
                  <a:pt x="6259233" y="0"/>
                </a:lnTo>
                <a:lnTo>
                  <a:pt x="0" y="0"/>
                </a:lnTo>
                <a:lnTo>
                  <a:pt x="0" y="4187647"/>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2" name="Rechteck 31"/>
          <p:cNvSpPr/>
          <p:nvPr/>
        </p:nvSpPr>
        <p:spPr>
          <a:xfrm>
            <a:off x="325988" y="1303740"/>
            <a:ext cx="3683703" cy="276999"/>
          </a:xfrm>
          <a:prstGeom prst="rect">
            <a:avLst/>
          </a:prstGeom>
        </p:spPr>
        <p:txBody>
          <a:bodyPr wrap="square">
            <a:spAutoFit/>
          </a:bodyPr>
          <a:lstStyle/>
          <a:p>
            <a:pPr marR="2147570" algn="ctr" defTabSz="457200" eaLnBrk="0" fontAlgn="base" hangingPunct="0">
              <a:spcBef>
                <a:spcPts val="475"/>
              </a:spcBef>
              <a:spcAft>
                <a:spcPct val="0"/>
              </a:spcAft>
            </a:pPr>
            <a:r>
              <a:rPr lang="en-US" sz="1200" dirty="0" smtClean="0">
                <a:solidFill>
                  <a:srgbClr val="231F20"/>
                </a:solidFill>
                <a:ea typeface="ＭＳ Ｐゴシック" charset="0"/>
                <a:cs typeface="Arial"/>
              </a:rPr>
              <a:t>SHOWERPIPE</a:t>
            </a:r>
            <a:endParaRPr lang="en-US" sz="1200" dirty="0">
              <a:solidFill>
                <a:prstClr val="black"/>
              </a:solidFill>
              <a:ea typeface="ＭＳ Ｐゴシック" charset="0"/>
              <a:cs typeface="Arial"/>
            </a:endParaRPr>
          </a:p>
        </p:txBody>
      </p:sp>
      <p:sp>
        <p:nvSpPr>
          <p:cNvPr id="33" name="Rechteck 32"/>
          <p:cNvSpPr/>
          <p:nvPr/>
        </p:nvSpPr>
        <p:spPr>
          <a:xfrm>
            <a:off x="1559290" y="4492126"/>
            <a:ext cx="652743" cy="276999"/>
          </a:xfrm>
          <a:prstGeom prst="rect">
            <a:avLst/>
          </a:prstGeom>
        </p:spPr>
        <p:txBody>
          <a:bodyPr wrap="none">
            <a:spAutoFit/>
          </a:bodyPr>
          <a:lstStyle/>
          <a:p>
            <a:pPr defTabSz="457200" eaLnBrk="0" fontAlgn="base" hangingPunct="0">
              <a:spcBef>
                <a:spcPct val="0"/>
              </a:spcBef>
              <a:spcAft>
                <a:spcPct val="0"/>
              </a:spcAft>
            </a:pPr>
            <a:r>
              <a:rPr lang="en-US" sz="1200" dirty="0" smtClean="0">
                <a:solidFill>
                  <a:sysClr val="windowText" lastClr="000000"/>
                </a:solidFill>
                <a:ea typeface="ＭＳ Ｐゴシック" charset="0"/>
                <a:cs typeface="Times New Roman" pitchFamily="18" charset="0"/>
              </a:rPr>
              <a:t>$2,400</a:t>
            </a:r>
            <a:endParaRPr lang="en-US" sz="1200" dirty="0">
              <a:solidFill>
                <a:sysClr val="windowText" lastClr="000000"/>
              </a:solidFill>
              <a:ea typeface="ＭＳ Ｐゴシック" charset="0"/>
              <a:cs typeface="Times New Roman" pitchFamily="18" charset="0"/>
            </a:endParaRPr>
          </a:p>
        </p:txBody>
      </p:sp>
      <p:sp>
        <p:nvSpPr>
          <p:cNvPr id="34" name="object 6"/>
          <p:cNvSpPr/>
          <p:nvPr/>
        </p:nvSpPr>
        <p:spPr>
          <a:xfrm>
            <a:off x="6226068" y="1303741"/>
            <a:ext cx="2447575" cy="1574156"/>
          </a:xfrm>
          <a:custGeom>
            <a:avLst/>
            <a:gdLst/>
            <a:ahLst/>
            <a:cxnLst/>
            <a:rect l="l" t="t" r="r" b="b"/>
            <a:pathLst>
              <a:path w="1911984" h="1755139">
                <a:moveTo>
                  <a:pt x="0" y="1755051"/>
                </a:moveTo>
                <a:lnTo>
                  <a:pt x="1911667" y="1755051"/>
                </a:lnTo>
                <a:lnTo>
                  <a:pt x="1911667" y="0"/>
                </a:lnTo>
                <a:lnTo>
                  <a:pt x="0" y="0"/>
                </a:lnTo>
                <a:lnTo>
                  <a:pt x="0" y="1755051"/>
                </a:lnTo>
                <a:close/>
              </a:path>
            </a:pathLst>
          </a:custGeom>
          <a:ln w="5321">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5" name="Titel 4"/>
          <p:cNvSpPr>
            <a:spLocks noGrp="1"/>
          </p:cNvSpPr>
          <p:nvPr>
            <p:ph type="title"/>
          </p:nvPr>
        </p:nvSpPr>
        <p:spPr/>
        <p:txBody>
          <a:bodyPr/>
          <a:lstStyle/>
          <a:p>
            <a:endParaRPr lang="en-US" dirty="0"/>
          </a:p>
        </p:txBody>
      </p:sp>
      <p:sp>
        <p:nvSpPr>
          <p:cNvPr id="3" name="TextBox 2"/>
          <p:cNvSpPr txBox="1"/>
          <p:nvPr/>
        </p:nvSpPr>
        <p:spPr>
          <a:xfrm>
            <a:off x="3767249" y="320960"/>
            <a:ext cx="2458819" cy="369332"/>
          </a:xfrm>
          <a:prstGeom prst="rect">
            <a:avLst/>
          </a:prstGeom>
          <a:noFill/>
        </p:spPr>
        <p:txBody>
          <a:bodyPr wrap="square" rtlCol="0">
            <a:spAutoFit/>
          </a:bodyPr>
          <a:lstStyle/>
          <a:p>
            <a:r>
              <a:rPr lang="en-US" dirty="0" smtClean="0">
                <a:solidFill>
                  <a:srgbClr val="FF0000"/>
                </a:solidFill>
              </a:rPr>
              <a:t>Pricing is not final!</a:t>
            </a:r>
            <a:endParaRPr lang="en-US" dirty="0">
              <a:solidFill>
                <a:srgbClr val="FF0000"/>
              </a:solidFill>
            </a:endParaRPr>
          </a:p>
        </p:txBody>
      </p:sp>
      <p:pic>
        <p:nvPicPr>
          <p:cNvPr id="205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8428" y="3644585"/>
            <a:ext cx="899172" cy="65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804418" y="1775675"/>
            <a:ext cx="708163" cy="981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64283" y="2068909"/>
            <a:ext cx="994997" cy="470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8" name="object 26"/>
          <p:cNvSpPr txBox="1"/>
          <p:nvPr/>
        </p:nvSpPr>
        <p:spPr>
          <a:xfrm>
            <a:off x="3875936" y="2829019"/>
            <a:ext cx="512742" cy="17953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ea typeface="ＭＳ Ｐゴシック" charset="0"/>
                <a:cs typeface="Arial"/>
              </a:rPr>
              <a:t>$1,420</a:t>
            </a:r>
            <a:endParaRPr lang="en-US" sz="1200" dirty="0">
              <a:ea typeface="ＭＳ Ｐゴシック" charset="0"/>
              <a:cs typeface="Arial"/>
            </a:endParaRPr>
          </a:p>
        </p:txBody>
      </p:sp>
      <p:sp>
        <p:nvSpPr>
          <p:cNvPr id="49" name="object 26"/>
          <p:cNvSpPr txBox="1"/>
          <p:nvPr/>
        </p:nvSpPr>
        <p:spPr>
          <a:xfrm>
            <a:off x="5133214" y="2827169"/>
            <a:ext cx="381635"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ea typeface="ＭＳ Ｐゴシック" charset="0"/>
                <a:cs typeface="Arial"/>
              </a:rPr>
              <a:t>$840</a:t>
            </a:r>
            <a:endParaRPr lang="en-US" sz="1200" dirty="0">
              <a:ea typeface="ＭＳ Ｐゴシック" charset="0"/>
              <a:cs typeface="Arial"/>
            </a:endParaRPr>
          </a:p>
        </p:txBody>
      </p:sp>
      <p:pic>
        <p:nvPicPr>
          <p:cNvPr id="2056"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05400" y="3576520"/>
            <a:ext cx="552701" cy="72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 name="object 26"/>
          <p:cNvSpPr txBox="1"/>
          <p:nvPr/>
        </p:nvSpPr>
        <p:spPr>
          <a:xfrm>
            <a:off x="5191528" y="4492126"/>
            <a:ext cx="381635" cy="17953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ea typeface="ＭＳ Ｐゴシック" charset="0"/>
                <a:cs typeface="Arial"/>
              </a:rPr>
              <a:t>$620</a:t>
            </a:r>
          </a:p>
        </p:txBody>
      </p:sp>
      <p:pic>
        <p:nvPicPr>
          <p:cNvPr id="2057" name="Picture 9"/>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98433" y="1554486"/>
            <a:ext cx="838433" cy="621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61508" y="2266643"/>
            <a:ext cx="944292" cy="56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 name="object 26"/>
          <p:cNvSpPr txBox="1"/>
          <p:nvPr/>
        </p:nvSpPr>
        <p:spPr>
          <a:xfrm>
            <a:off x="8074072" y="1685908"/>
            <a:ext cx="536528" cy="17953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ea typeface="ＭＳ Ｐゴシック" charset="0"/>
                <a:cs typeface="Arial"/>
              </a:rPr>
              <a:t>$1,600</a:t>
            </a:r>
            <a:endParaRPr lang="en-US" sz="1200" dirty="0">
              <a:ea typeface="ＭＳ Ｐゴシック" charset="0"/>
              <a:cs typeface="Arial"/>
            </a:endParaRPr>
          </a:p>
        </p:txBody>
      </p:sp>
      <p:sp>
        <p:nvSpPr>
          <p:cNvPr id="55" name="object 26"/>
          <p:cNvSpPr txBox="1"/>
          <p:nvPr/>
        </p:nvSpPr>
        <p:spPr>
          <a:xfrm>
            <a:off x="8150272" y="2648857"/>
            <a:ext cx="536528" cy="17953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ea typeface="ＭＳ Ｐゴシック" charset="0"/>
                <a:cs typeface="Arial"/>
              </a:rPr>
              <a:t>$2,150</a:t>
            </a:r>
            <a:endParaRPr lang="en-US" sz="1200" dirty="0">
              <a:ea typeface="ＭＳ Ｐゴシック" charset="0"/>
              <a:cs typeface="Arial"/>
            </a:endParaRPr>
          </a:p>
        </p:txBody>
      </p:sp>
      <p:pic>
        <p:nvPicPr>
          <p:cNvPr id="2059" name="Picture 11"/>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24600" y="3964080"/>
            <a:ext cx="271954" cy="512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820674" y="3637164"/>
            <a:ext cx="418326" cy="79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8" name="object 24"/>
          <p:cNvSpPr txBox="1"/>
          <p:nvPr/>
        </p:nvSpPr>
        <p:spPr>
          <a:xfrm>
            <a:off x="6839019" y="4532769"/>
            <a:ext cx="381635"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ysClr val="windowText" lastClr="000000"/>
                </a:solidFill>
                <a:ea typeface="ＭＳ Ｐゴシック" charset="0"/>
                <a:cs typeface="Arial"/>
              </a:rPr>
              <a:t>$720</a:t>
            </a:r>
            <a:endParaRPr lang="en-US" sz="1200" dirty="0">
              <a:solidFill>
                <a:sysClr val="windowText" lastClr="000000"/>
              </a:solidFill>
              <a:ea typeface="ＭＳ Ｐゴシック" charset="0"/>
              <a:cs typeface="Arial"/>
            </a:endParaRPr>
          </a:p>
        </p:txBody>
      </p:sp>
      <p:sp>
        <p:nvSpPr>
          <p:cNvPr id="59" name="object 24"/>
          <p:cNvSpPr txBox="1"/>
          <p:nvPr/>
        </p:nvSpPr>
        <p:spPr>
          <a:xfrm>
            <a:off x="6269759" y="4539932"/>
            <a:ext cx="381635"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ysClr val="windowText" lastClr="000000"/>
                </a:solidFill>
                <a:ea typeface="ＭＳ Ｐゴシック" charset="0"/>
                <a:cs typeface="Arial"/>
              </a:rPr>
              <a:t>$</a:t>
            </a:r>
            <a:r>
              <a:rPr lang="en-US" sz="1200" dirty="0" smtClean="0">
                <a:solidFill>
                  <a:sysClr val="windowText" lastClr="000000"/>
                </a:solidFill>
                <a:ea typeface="ＭＳ Ｐゴシック" charset="0"/>
                <a:cs typeface="Arial"/>
              </a:rPr>
              <a:t>600</a:t>
            </a:r>
            <a:endParaRPr lang="en-US" sz="1200" dirty="0">
              <a:solidFill>
                <a:sysClr val="windowText" lastClr="000000"/>
              </a:solidFill>
              <a:ea typeface="ＭＳ Ｐゴシック" charset="0"/>
              <a:cs typeface="Arial"/>
            </a:endParaRPr>
          </a:p>
        </p:txBody>
      </p:sp>
      <p:pic>
        <p:nvPicPr>
          <p:cNvPr id="2061" name="Picture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324600" y="1572444"/>
            <a:ext cx="576515" cy="1280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 name="object 26"/>
          <p:cNvSpPr txBox="1"/>
          <p:nvPr/>
        </p:nvSpPr>
        <p:spPr>
          <a:xfrm>
            <a:off x="6705600" y="2647950"/>
            <a:ext cx="536528" cy="17953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ea typeface="ＭＳ Ｐゴシック" charset="0"/>
                <a:cs typeface="Arial"/>
              </a:rPr>
              <a:t>$3,550</a:t>
            </a:r>
            <a:endParaRPr lang="en-US" sz="1200" dirty="0">
              <a:ea typeface="ＭＳ Ｐゴシック" charset="0"/>
              <a:cs typeface="Arial"/>
            </a:endParaRPr>
          </a:p>
        </p:txBody>
      </p:sp>
    </p:spTree>
    <p:extLst>
      <p:ext uri="{BB962C8B-B14F-4D97-AF65-F5344CB8AC3E}">
        <p14:creationId xmlns:p14="http://schemas.microsoft.com/office/powerpoint/2010/main" val="21412712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AXOR MONTREUX KITCHEN</a:t>
            </a:r>
            <a:endParaRPr lang="en-US" dirty="0"/>
          </a:p>
        </p:txBody>
      </p:sp>
      <p:pic>
        <p:nvPicPr>
          <p:cNvPr id="3074" name="Picture 2" descr="W:\media\NEW PRODUCTS\2017 Fall New Products\AXOR Montreux\AXOR Montreux motif\AXOR Montreux PPT images\AX_Kitchen_SET_02D_16581000_CMY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597" t="2631" r="20057"/>
          <a:stretch/>
        </p:blipFill>
        <p:spPr bwMode="auto">
          <a:xfrm>
            <a:off x="533400" y="1239982"/>
            <a:ext cx="2592701" cy="35482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75650" y="1239982"/>
            <a:ext cx="2592700" cy="35482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11322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bject 11"/>
          <p:cNvSpPr txBox="1"/>
          <p:nvPr/>
        </p:nvSpPr>
        <p:spPr>
          <a:xfrm>
            <a:off x="6717665" y="2082284"/>
            <a:ext cx="1359535"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lang="en-US" sz="1200"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Comfortable</a:t>
            </a:r>
            <a:r>
              <a:rPr lang="en-US" sz="1200" spc="-100"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use</a:t>
            </a:r>
            <a:endParaRPr lang="en-US" sz="1200" dirty="0">
              <a:solidFill>
                <a:srgbClr val="000000"/>
              </a:solidFill>
              <a:ea typeface="ＭＳ Ｐゴシック" charset="0"/>
              <a:cs typeface="Arial"/>
            </a:endParaRPr>
          </a:p>
        </p:txBody>
      </p:sp>
      <p:sp>
        <p:nvSpPr>
          <p:cNvPr id="20" name="object 10"/>
          <p:cNvSpPr txBox="1"/>
          <p:nvPr/>
        </p:nvSpPr>
        <p:spPr>
          <a:xfrm>
            <a:off x="6745575" y="1657350"/>
            <a:ext cx="197802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 </a:t>
            </a:r>
            <a:r>
              <a:rPr lang="en-US" sz="1200" spc="-5" dirty="0" smtClean="0">
                <a:solidFill>
                  <a:srgbClr val="231F20"/>
                </a:solidFill>
                <a:ea typeface="ＭＳ Ｐゴシック" charset="0"/>
                <a:cs typeface="Arial"/>
              </a:rPr>
              <a:t>design  and</a:t>
            </a:r>
            <a:r>
              <a:rPr lang="en-US" sz="1200" spc="-95"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execution</a:t>
            </a:r>
            <a:endParaRPr lang="en-US" sz="1200" dirty="0">
              <a:solidFill>
                <a:srgbClr val="000000"/>
              </a:solidFill>
              <a:ea typeface="ＭＳ Ｐゴシック" charset="0"/>
              <a:cs typeface="Arial"/>
            </a:endParaRPr>
          </a:p>
        </p:txBody>
      </p:sp>
      <p:sp>
        <p:nvSpPr>
          <p:cNvPr id="10" name="object 10"/>
          <p:cNvSpPr>
            <a:spLocks noChangeAspect="1"/>
          </p:cNvSpPr>
          <p:nvPr/>
        </p:nvSpPr>
        <p:spPr>
          <a:xfrm>
            <a:off x="3702293" y="2260840"/>
            <a:ext cx="953296" cy="1920240"/>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1" name="object 11"/>
          <p:cNvSpPr>
            <a:spLocks noChangeAspect="1"/>
          </p:cNvSpPr>
          <p:nvPr/>
        </p:nvSpPr>
        <p:spPr>
          <a:xfrm>
            <a:off x="5334082" y="1529320"/>
            <a:ext cx="1081104" cy="2651760"/>
          </a:xfrm>
          <a:prstGeom prst="rect">
            <a:avLst/>
          </a:prstGeom>
          <a:blipFill>
            <a:blip r:embed="rId4"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2" name="object 2"/>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AXOR MONTREUX KITCHEN RANGE</a:t>
            </a:r>
            <a:endParaRPr lang="en-US" dirty="0"/>
          </a:p>
        </p:txBody>
      </p:sp>
      <p:sp>
        <p:nvSpPr>
          <p:cNvPr id="5" name="object 5"/>
          <p:cNvSpPr/>
          <p:nvPr/>
        </p:nvSpPr>
        <p:spPr>
          <a:xfrm>
            <a:off x="471170" y="1294399"/>
            <a:ext cx="6108065" cy="3517368"/>
          </a:xfrm>
          <a:custGeom>
            <a:avLst/>
            <a:gdLst/>
            <a:ahLst/>
            <a:cxnLst/>
            <a:rect l="l" t="t" r="r" b="b"/>
            <a:pathLst>
              <a:path w="6108065" h="3521710">
                <a:moveTo>
                  <a:pt x="0" y="3521227"/>
                </a:moveTo>
                <a:lnTo>
                  <a:pt x="6107823" y="3521227"/>
                </a:lnTo>
                <a:lnTo>
                  <a:pt x="6107823" y="0"/>
                </a:lnTo>
                <a:lnTo>
                  <a:pt x="0" y="0"/>
                </a:lnTo>
                <a:lnTo>
                  <a:pt x="0" y="3521227"/>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6" name="object 6"/>
          <p:cNvSpPr txBox="1"/>
          <p:nvPr/>
        </p:nvSpPr>
        <p:spPr>
          <a:xfrm>
            <a:off x="1852961" y="4248150"/>
            <a:ext cx="1452585" cy="538609"/>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rgbClr val="231F20"/>
                </a:solidFill>
                <a:ea typeface="ＭＳ Ｐゴシック" charset="0"/>
                <a:cs typeface="Arial"/>
              </a:rPr>
              <a:t>2-SPRAY PREP KITCHEN FAUCET, PULL-DOWN</a:t>
            </a:r>
            <a:endParaRPr lang="en-US" sz="1200" dirty="0">
              <a:solidFill>
                <a:srgbClr val="000000"/>
              </a:solidFill>
              <a:ea typeface="ＭＳ Ｐゴシック" charset="0"/>
              <a:cs typeface="Arial"/>
            </a:endParaRPr>
          </a:p>
        </p:txBody>
      </p:sp>
      <p:sp>
        <p:nvSpPr>
          <p:cNvPr id="7" name="object 7"/>
          <p:cNvSpPr txBox="1"/>
          <p:nvPr/>
        </p:nvSpPr>
        <p:spPr>
          <a:xfrm>
            <a:off x="3436735" y="4248150"/>
            <a:ext cx="1508125" cy="461665"/>
          </a:xfrm>
          <a:prstGeom prst="rect">
            <a:avLst/>
          </a:prstGeom>
        </p:spPr>
        <p:txBody>
          <a:bodyPr vert="horz" wrap="square" lIns="0" tIns="0" rIns="0" bIns="0" rtlCol="0">
            <a:spAutoFit/>
          </a:bodyPr>
          <a:lstStyle/>
          <a:p>
            <a:pPr defTabSz="457200" eaLnBrk="0" fontAlgn="base" hangingPunct="0">
              <a:lnSpc>
                <a:spcPts val="1200"/>
              </a:lnSpc>
              <a:spcBef>
                <a:spcPct val="0"/>
              </a:spcBef>
              <a:spcAft>
                <a:spcPct val="0"/>
              </a:spcAft>
            </a:pPr>
            <a:r>
              <a:rPr lang="en-US" sz="1200" dirty="0" smtClean="0">
                <a:solidFill>
                  <a:srgbClr val="231F20"/>
                </a:solidFill>
                <a:ea typeface="ＭＳ Ｐゴシック" charset="0"/>
                <a:cs typeface="Arial"/>
              </a:rPr>
              <a:t>2-SPRAY HIGHARC KITCHEN FAUCET, PULL DOWN</a:t>
            </a:r>
            <a:endParaRPr lang="en-US" sz="1200" dirty="0">
              <a:solidFill>
                <a:srgbClr val="000000"/>
              </a:solidFill>
              <a:ea typeface="ＭＳ Ｐゴシック" charset="0"/>
              <a:cs typeface="Arial"/>
            </a:endParaRPr>
          </a:p>
        </p:txBody>
      </p:sp>
      <p:sp>
        <p:nvSpPr>
          <p:cNvPr id="8" name="object 8"/>
          <p:cNvSpPr txBox="1"/>
          <p:nvPr/>
        </p:nvSpPr>
        <p:spPr>
          <a:xfrm>
            <a:off x="5076050" y="4248150"/>
            <a:ext cx="1477150" cy="307777"/>
          </a:xfrm>
          <a:prstGeom prst="rect">
            <a:avLst/>
          </a:prstGeom>
        </p:spPr>
        <p:txBody>
          <a:bodyPr vert="horz" wrap="square" lIns="0" tIns="0" rIns="0" bIns="0" rtlCol="0">
            <a:spAutoFit/>
          </a:bodyPr>
          <a:lstStyle/>
          <a:p>
            <a:pPr defTabSz="457200" eaLnBrk="0" fontAlgn="base" hangingPunct="0">
              <a:lnSpc>
                <a:spcPts val="1200"/>
              </a:lnSpc>
              <a:spcBef>
                <a:spcPct val="0"/>
              </a:spcBef>
              <a:spcAft>
                <a:spcPct val="0"/>
              </a:spcAft>
            </a:pPr>
            <a:r>
              <a:rPr lang="en-US" sz="1200" dirty="0" smtClean="0">
                <a:solidFill>
                  <a:srgbClr val="231F20"/>
                </a:solidFill>
                <a:ea typeface="ＭＳ Ｐゴシック" charset="0"/>
                <a:cs typeface="Arial"/>
              </a:rPr>
              <a:t>2-SPRAY SEMI-PRO KITCHEN FAUCET</a:t>
            </a:r>
            <a:endParaRPr lang="en-US" sz="1200" dirty="0">
              <a:solidFill>
                <a:srgbClr val="000000"/>
              </a:solidFill>
              <a:ea typeface="ＭＳ Ｐゴシック" charset="0"/>
              <a:cs typeface="Arial"/>
            </a:endParaRPr>
          </a:p>
        </p:txBody>
      </p:sp>
      <p:pic>
        <p:nvPicPr>
          <p:cNvPr id="24" name="Picture 2" descr="https://assets.hansgrohe.com/medias/axor-configurator/_Surfaces/stainless_steel-optic.png"/>
          <p:cNvPicPr>
            <a:picLocks noChangeAspect="1" noChangeArrowheads="1"/>
          </p:cNvPicPr>
          <p:nvPr/>
        </p:nvPicPr>
        <p:blipFill>
          <a:blip r:embed="rId5"/>
          <a:srcRect/>
          <a:stretch>
            <a:fillRect/>
          </a:stretch>
        </p:blipFill>
        <p:spPr bwMode="auto">
          <a:xfrm>
            <a:off x="1712561" y="1489491"/>
            <a:ext cx="280800" cy="280800"/>
          </a:xfrm>
          <a:prstGeom prst="rect">
            <a:avLst/>
          </a:prstGeom>
          <a:noFill/>
        </p:spPr>
      </p:pic>
      <p:sp>
        <p:nvSpPr>
          <p:cNvPr id="25" name="object 15"/>
          <p:cNvSpPr txBox="1"/>
          <p:nvPr/>
        </p:nvSpPr>
        <p:spPr>
          <a:xfrm>
            <a:off x="2037621" y="1589772"/>
            <a:ext cx="1487581" cy="141064"/>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Stainless Steel Optic</a:t>
            </a:r>
            <a:endParaRPr lang="en-US" sz="1000" dirty="0">
              <a:solidFill>
                <a:srgbClr val="000000"/>
              </a:solidFill>
              <a:ea typeface="ＭＳ Ｐゴシック" charset="0"/>
              <a:cs typeface="Arial"/>
            </a:endParaRPr>
          </a:p>
        </p:txBody>
      </p:sp>
      <p:sp>
        <p:nvSpPr>
          <p:cNvPr id="26" name="object 26"/>
          <p:cNvSpPr txBox="1"/>
          <p:nvPr/>
        </p:nvSpPr>
        <p:spPr>
          <a:xfrm>
            <a:off x="1066800" y="1574551"/>
            <a:ext cx="654972" cy="153888"/>
          </a:xfrm>
          <a:prstGeom prst="rect">
            <a:avLst/>
          </a:prstGeom>
        </p:spPr>
        <p:txBody>
          <a:bodyPr vert="horz" wrap="square" lIns="0" tIns="0" rIns="0" bIns="0" rtlCol="0">
            <a:spAutoFit/>
          </a:bodyPr>
          <a:lstStyle/>
          <a:p>
            <a:pPr defTabSz="457200" eaLnBrk="0" fontAlgn="base" hangingPunct="0">
              <a:spcBef>
                <a:spcPct val="0"/>
              </a:spcBef>
              <a:spcAft>
                <a:spcPct val="0"/>
              </a:spcAft>
            </a:pPr>
            <a:r>
              <a:rPr lang="en-US" sz="1000" dirty="0" smtClean="0">
                <a:solidFill>
                  <a:srgbClr val="231F20"/>
                </a:solidFill>
                <a:ea typeface="ＭＳ Ｐゴシック" charset="0"/>
                <a:cs typeface="Arial"/>
              </a:rPr>
              <a:t>Chrome</a:t>
            </a:r>
            <a:endParaRPr lang="en-US" sz="1000" dirty="0">
              <a:solidFill>
                <a:srgbClr val="000000"/>
              </a:solidFill>
              <a:ea typeface="ＭＳ Ｐゴシック" charset="0"/>
              <a:cs typeface="Arial"/>
            </a:endParaRPr>
          </a:p>
        </p:txBody>
      </p:sp>
      <p:pic>
        <p:nvPicPr>
          <p:cNvPr id="27"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604" y="1476159"/>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 name="object 15"/>
          <p:cNvSpPr txBox="1"/>
          <p:nvPr/>
        </p:nvSpPr>
        <p:spPr>
          <a:xfrm>
            <a:off x="3770219" y="1583967"/>
            <a:ext cx="1487581" cy="141064"/>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 Nickel</a:t>
            </a:r>
            <a:endParaRPr lang="en-US" sz="1000" dirty="0">
              <a:solidFill>
                <a:srgbClr val="000000"/>
              </a:solidFill>
              <a:ea typeface="ＭＳ Ｐゴシック" charset="0"/>
              <a:cs typeface="Arial"/>
            </a:endParaRPr>
          </a:p>
        </p:txBody>
      </p:sp>
      <p:sp>
        <p:nvSpPr>
          <p:cNvPr id="30" name="object 6"/>
          <p:cNvSpPr txBox="1"/>
          <p:nvPr/>
        </p:nvSpPr>
        <p:spPr>
          <a:xfrm>
            <a:off x="540219" y="4248150"/>
            <a:ext cx="1181553" cy="17953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rgbClr val="231F20"/>
                </a:solidFill>
                <a:ea typeface="ＭＳ Ｐゴシック" charset="0"/>
                <a:cs typeface="Arial"/>
              </a:rPr>
              <a:t>BAR FAUCET</a:t>
            </a:r>
            <a:endParaRPr lang="en-US" sz="1200" dirty="0">
              <a:solidFill>
                <a:srgbClr val="000000"/>
              </a:solidFill>
              <a:ea typeface="ＭＳ Ｐゴシック" charset="0"/>
              <a:cs typeface="Arial"/>
            </a:endParaRPr>
          </a:p>
        </p:txBody>
      </p:sp>
      <p:pic>
        <p:nvPicPr>
          <p:cNvPr id="23"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36735" y="1463275"/>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6057" y="2711886"/>
            <a:ext cx="837943" cy="14691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33600" y="2472885"/>
            <a:ext cx="993579" cy="1743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object 10"/>
          <p:cNvSpPr txBox="1"/>
          <p:nvPr/>
        </p:nvSpPr>
        <p:spPr>
          <a:xfrm>
            <a:off x="6745575" y="1368886"/>
            <a:ext cx="1978025" cy="179536"/>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Four versions</a:t>
            </a:r>
            <a:endParaRPr lang="en-US" sz="1200" dirty="0">
              <a:solidFill>
                <a:srgbClr val="000000"/>
              </a:solidFill>
              <a:ea typeface="ＭＳ Ｐゴシック" charset="0"/>
              <a:cs typeface="Arial"/>
            </a:endParaRPr>
          </a:p>
        </p:txBody>
      </p:sp>
    </p:spTree>
    <p:extLst>
      <p:ext uri="{BB962C8B-B14F-4D97-AF65-F5344CB8AC3E}">
        <p14:creationId xmlns:p14="http://schemas.microsoft.com/office/powerpoint/2010/main" val="223612789"/>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de-DE" dirty="0" smtClean="0"/>
              <a:t>AUTHENTICITY. IN PERFECTION.</a:t>
            </a:r>
            <a:endParaRPr lang="de-DE" dirty="0"/>
          </a:p>
        </p:txBody>
      </p:sp>
      <p:sp>
        <p:nvSpPr>
          <p:cNvPr id="5" name="object 5"/>
          <p:cNvSpPr txBox="1"/>
          <p:nvPr/>
        </p:nvSpPr>
        <p:spPr>
          <a:xfrm>
            <a:off x="5486400" y="1299332"/>
            <a:ext cx="3370152" cy="1331390"/>
          </a:xfrm>
          <a:prstGeom prst="rect">
            <a:avLst/>
          </a:prstGeom>
        </p:spPr>
        <p:txBody>
          <a:bodyPr vert="horz" wrap="square" lIns="0" tIns="0" rIns="0" bIns="0" rtlCol="0">
            <a:spAutoFit/>
          </a:bodyPr>
          <a:lstStyle/>
          <a:p>
            <a:pPr marL="12700" marR="5080" algn="just" defTabSz="457200" eaLnBrk="0" fontAlgn="base" hangingPunct="0">
              <a:lnSpc>
                <a:spcPct val="104200"/>
              </a:lnSpc>
              <a:spcBef>
                <a:spcPct val="0"/>
              </a:spcBef>
              <a:spcAft>
                <a:spcPct val="0"/>
              </a:spcAft>
            </a:pPr>
            <a:r>
              <a:rPr lang="en-US" sz="1200" dirty="0" smtClean="0">
                <a:solidFill>
                  <a:srgbClr val="231F20"/>
                </a:solidFill>
                <a:ea typeface="ＭＳ Ｐゴシック" charset="0"/>
                <a:cs typeface="Arial"/>
              </a:rPr>
              <a:t>At the turn of the century a new era of economic prosperity, technology and cultural innovations arose, later called the Bell </a:t>
            </a:r>
            <a:r>
              <a:rPr lang="en-US" sz="1200" dirty="0" err="1" smtClean="0">
                <a:solidFill>
                  <a:srgbClr val="231F20"/>
                </a:solidFill>
                <a:ea typeface="ＭＳ Ｐゴシック" charset="0"/>
                <a:cs typeface="Arial"/>
              </a:rPr>
              <a:t>Epoque</a:t>
            </a:r>
            <a:r>
              <a:rPr lang="en-US" sz="1200" dirty="0" smtClean="0">
                <a:solidFill>
                  <a:srgbClr val="231F20"/>
                </a:solidFill>
                <a:ea typeface="ＭＳ Ｐゴシック" charset="0"/>
                <a:cs typeface="Arial"/>
              </a:rPr>
              <a:t> era. The designs of this era have been forever immortalized in the grand hotels of Europe and epically at Montreux, the legendary spa resort at Lake Geneva Switzerland. </a:t>
            </a:r>
          </a:p>
        </p:txBody>
      </p:sp>
      <p:sp>
        <p:nvSpPr>
          <p:cNvPr id="8" name="object 2"/>
          <p:cNvSpPr txBox="1"/>
          <p:nvPr/>
        </p:nvSpPr>
        <p:spPr>
          <a:xfrm>
            <a:off x="455303" y="436377"/>
            <a:ext cx="225869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900" dirty="0">
                <a:solidFill>
                  <a:srgbClr val="231F20"/>
                </a:solidFill>
                <a:ea typeface="ＭＳ Ｐゴシック" charset="0"/>
                <a:cs typeface="Arial"/>
              </a:rPr>
              <a:t>AXOR MONTREUX . </a:t>
            </a:r>
            <a:endParaRPr lang="de-DE" sz="900" dirty="0">
              <a:solidFill>
                <a:srgbClr val="000000"/>
              </a:solidFill>
              <a:ea typeface="ＭＳ Ｐゴシック" charset="0"/>
              <a:cs typeface="Arial"/>
            </a:endParaRPr>
          </a:p>
        </p:txBody>
      </p:sp>
      <p:sp>
        <p:nvSpPr>
          <p:cNvPr id="7" name="object 3"/>
          <p:cNvSpPr/>
          <p:nvPr/>
        </p:nvSpPr>
        <p:spPr>
          <a:xfrm>
            <a:off x="5493327" y="2800350"/>
            <a:ext cx="3363225" cy="1950829"/>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grpSp>
        <p:nvGrpSpPr>
          <p:cNvPr id="18" name="Group 17"/>
          <p:cNvGrpSpPr/>
          <p:nvPr/>
        </p:nvGrpSpPr>
        <p:grpSpPr>
          <a:xfrm>
            <a:off x="457200" y="3068922"/>
            <a:ext cx="1891686" cy="1670134"/>
            <a:chOff x="3048000" y="2982225"/>
            <a:chExt cx="1891686" cy="1670134"/>
          </a:xfrm>
        </p:grpSpPr>
        <p:sp>
          <p:nvSpPr>
            <p:cNvPr id="9" name="object 6"/>
            <p:cNvSpPr/>
            <p:nvPr/>
          </p:nvSpPr>
          <p:spPr>
            <a:xfrm>
              <a:off x="3048000" y="2982225"/>
              <a:ext cx="1891686" cy="1670134"/>
            </a:xfrm>
            <a:prstGeom prst="rect">
              <a:avLst/>
            </a:prstGeom>
            <a:blipFill>
              <a:blip r:embed="rId4"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0" name="object 14"/>
            <p:cNvSpPr txBox="1"/>
            <p:nvPr/>
          </p:nvSpPr>
          <p:spPr>
            <a:xfrm>
              <a:off x="3048001" y="4529248"/>
              <a:ext cx="1879579" cy="123111"/>
            </a:xfrm>
            <a:prstGeom prst="rect">
              <a:avLst/>
            </a:prstGeom>
            <a:solidFill>
              <a:schemeClr val="accent2"/>
            </a:solidFill>
          </p:spPr>
          <p:txBody>
            <a:bodyPr vert="horz" wrap="square" lIns="0" tIns="0" rIns="0" bIns="0" rtlCol="0">
              <a:spAutoFit/>
            </a:bodyPr>
            <a:lstStyle/>
            <a:p>
              <a:pPr marL="12700" defTabSz="457200" eaLnBrk="0" fontAlgn="base" hangingPunct="0">
                <a:spcBef>
                  <a:spcPct val="0"/>
                </a:spcBef>
                <a:spcAft>
                  <a:spcPct val="0"/>
                </a:spcAft>
              </a:pPr>
              <a:r>
                <a:rPr lang="en-US" sz="800" dirty="0">
                  <a:solidFill>
                    <a:srgbClr val="231F20"/>
                  </a:solidFill>
                  <a:ea typeface="ＭＳ Ｐゴシック" charset="0"/>
                  <a:cs typeface="Arial"/>
                </a:rPr>
                <a:t>Eiffel Tower (construction 1887– 1889)</a:t>
              </a:r>
            </a:p>
          </p:txBody>
        </p:sp>
      </p:grpSp>
      <p:grpSp>
        <p:nvGrpSpPr>
          <p:cNvPr id="2" name="Group 1"/>
          <p:cNvGrpSpPr/>
          <p:nvPr/>
        </p:nvGrpSpPr>
        <p:grpSpPr>
          <a:xfrm>
            <a:off x="455303" y="1290994"/>
            <a:ext cx="1879580" cy="1611734"/>
            <a:chOff x="3048000" y="1352550"/>
            <a:chExt cx="1879580" cy="1611734"/>
          </a:xfrm>
        </p:grpSpPr>
        <p:sp>
          <p:nvSpPr>
            <p:cNvPr id="11" name="object 4"/>
            <p:cNvSpPr/>
            <p:nvPr/>
          </p:nvSpPr>
          <p:spPr>
            <a:xfrm>
              <a:off x="3048001" y="1352550"/>
              <a:ext cx="1879579" cy="1611734"/>
            </a:xfrm>
            <a:prstGeom prst="rect">
              <a:avLst/>
            </a:prstGeom>
            <a:blipFill>
              <a:blip r:embed="rId5"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2" name="object 13"/>
            <p:cNvSpPr txBox="1"/>
            <p:nvPr/>
          </p:nvSpPr>
          <p:spPr>
            <a:xfrm>
              <a:off x="3048000" y="2829639"/>
              <a:ext cx="1879579" cy="123111"/>
            </a:xfrm>
            <a:prstGeom prst="rect">
              <a:avLst/>
            </a:prstGeom>
            <a:solidFill>
              <a:schemeClr val="bg1">
                <a:lumMod val="65000"/>
              </a:schemeClr>
            </a:solidFill>
          </p:spPr>
          <p:txBody>
            <a:bodyPr vert="horz" wrap="square" lIns="0" tIns="0" rIns="0" bIns="0" rtlCol="0">
              <a:spAutoFit/>
            </a:bodyPr>
            <a:lstStyle/>
            <a:p>
              <a:pPr marL="12700" defTabSz="457200" eaLnBrk="0" fontAlgn="base" hangingPunct="0">
                <a:spcBef>
                  <a:spcPct val="0"/>
                </a:spcBef>
                <a:spcAft>
                  <a:spcPct val="0"/>
                </a:spcAft>
              </a:pPr>
              <a:r>
                <a:rPr lang="en-US" sz="800" spc="5" dirty="0">
                  <a:solidFill>
                    <a:srgbClr val="231F20"/>
                  </a:solidFill>
                  <a:ea typeface="ＭＳ Ｐゴシック" charset="0"/>
                  <a:cs typeface="Arial"/>
                </a:rPr>
                <a:t>Edison invents the light bulb (1879)</a:t>
              </a:r>
            </a:p>
          </p:txBody>
        </p:sp>
      </p:grpSp>
      <p:grpSp>
        <p:nvGrpSpPr>
          <p:cNvPr id="19" name="Group 18"/>
          <p:cNvGrpSpPr/>
          <p:nvPr/>
        </p:nvGrpSpPr>
        <p:grpSpPr>
          <a:xfrm>
            <a:off x="2713998" y="1462456"/>
            <a:ext cx="2427617" cy="1551665"/>
            <a:chOff x="455303" y="1352550"/>
            <a:chExt cx="2427617" cy="1551665"/>
          </a:xfrm>
        </p:grpSpPr>
        <p:sp>
          <p:nvSpPr>
            <p:cNvPr id="14" name="object 7"/>
            <p:cNvSpPr/>
            <p:nvPr/>
          </p:nvSpPr>
          <p:spPr>
            <a:xfrm>
              <a:off x="455303" y="1352550"/>
              <a:ext cx="2427617" cy="1535846"/>
            </a:xfrm>
            <a:prstGeom prst="rect">
              <a:avLst/>
            </a:prstGeom>
            <a:blipFill>
              <a:blip r:embed="rId6"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5" name="object 15"/>
            <p:cNvSpPr txBox="1"/>
            <p:nvPr/>
          </p:nvSpPr>
          <p:spPr>
            <a:xfrm>
              <a:off x="457200" y="2657994"/>
              <a:ext cx="2425720" cy="246221"/>
            </a:xfrm>
            <a:prstGeom prst="rect">
              <a:avLst/>
            </a:prstGeom>
            <a:solidFill>
              <a:schemeClr val="bg1">
                <a:lumMod val="95000"/>
              </a:schemeClr>
            </a:solidFill>
          </p:spPr>
          <p:txBody>
            <a:bodyPr vert="horz" wrap="square" lIns="0" tIns="0" rIns="0" bIns="0" rtlCol="0">
              <a:spAutoFit/>
            </a:bodyPr>
            <a:lstStyle/>
            <a:p>
              <a:pPr marL="12700" defTabSz="457200" eaLnBrk="0" fontAlgn="base" hangingPunct="0">
                <a:spcBef>
                  <a:spcPct val="0"/>
                </a:spcBef>
                <a:spcAft>
                  <a:spcPct val="0"/>
                </a:spcAft>
              </a:pPr>
              <a:r>
                <a:rPr lang="en-US" sz="800" dirty="0">
                  <a:solidFill>
                    <a:srgbClr val="231F20"/>
                  </a:solidFill>
                  <a:ea typeface="ＭＳ Ｐゴシック" charset="0"/>
                  <a:cs typeface="Arial"/>
                </a:rPr>
                <a:t>The Orient-Express connects </a:t>
              </a:r>
              <a:r>
                <a:rPr lang="en-US" sz="800" dirty="0" smtClean="0">
                  <a:solidFill>
                    <a:srgbClr val="231F20"/>
                  </a:solidFill>
                  <a:ea typeface="ＭＳ Ｐゴシック" charset="0"/>
                  <a:cs typeface="Arial"/>
                </a:rPr>
                <a:t>Paris and Constantinople </a:t>
              </a:r>
              <a:r>
                <a:rPr lang="en-US" sz="800" dirty="0">
                  <a:solidFill>
                    <a:srgbClr val="231F20"/>
                  </a:solidFill>
                  <a:ea typeface="ＭＳ Ｐゴシック" charset="0"/>
                  <a:cs typeface="Arial"/>
                </a:rPr>
                <a:t>(1883)</a:t>
              </a:r>
            </a:p>
          </p:txBody>
        </p:sp>
      </p:grpSp>
      <p:grpSp>
        <p:nvGrpSpPr>
          <p:cNvPr id="20" name="Group 19"/>
          <p:cNvGrpSpPr/>
          <p:nvPr/>
        </p:nvGrpSpPr>
        <p:grpSpPr>
          <a:xfrm>
            <a:off x="2713997" y="3325087"/>
            <a:ext cx="2428204" cy="1413969"/>
            <a:chOff x="455302" y="3215181"/>
            <a:chExt cx="2428204" cy="1413969"/>
          </a:xfrm>
        </p:grpSpPr>
        <p:sp>
          <p:nvSpPr>
            <p:cNvPr id="16" name="object 3"/>
            <p:cNvSpPr/>
            <p:nvPr/>
          </p:nvSpPr>
          <p:spPr>
            <a:xfrm>
              <a:off x="455302" y="3215181"/>
              <a:ext cx="2427617" cy="1413969"/>
            </a:xfrm>
            <a:prstGeom prst="rect">
              <a:avLst/>
            </a:prstGeom>
            <a:blipFill>
              <a:blip r:embed="rId7"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7" name="object 11"/>
            <p:cNvSpPr/>
            <p:nvPr/>
          </p:nvSpPr>
          <p:spPr>
            <a:xfrm>
              <a:off x="455410" y="4400550"/>
              <a:ext cx="2428096" cy="228600"/>
            </a:xfrm>
            <a:custGeom>
              <a:avLst/>
              <a:gdLst/>
              <a:ahLst/>
              <a:cxnLst/>
              <a:rect l="l" t="t" r="r" b="b"/>
              <a:pathLst>
                <a:path w="2966085" h="156210">
                  <a:moveTo>
                    <a:pt x="0" y="156044"/>
                  </a:moveTo>
                  <a:lnTo>
                    <a:pt x="2965500" y="156044"/>
                  </a:lnTo>
                  <a:lnTo>
                    <a:pt x="2965500" y="0"/>
                  </a:lnTo>
                  <a:lnTo>
                    <a:pt x="0" y="0"/>
                  </a:lnTo>
                  <a:lnTo>
                    <a:pt x="0" y="156044"/>
                  </a:lnTo>
                  <a:close/>
                </a:path>
              </a:pathLst>
            </a:custGeom>
            <a:solidFill>
              <a:srgbClr val="FFFFFF">
                <a:alpha val="80000"/>
              </a:srgbClr>
            </a:solidFill>
          </p:spPr>
          <p:txBody>
            <a:bodyPr wrap="square" lIns="0" tIns="0" rIns="0" bIns="0" rtlCol="0"/>
            <a:lstStyle/>
            <a:p>
              <a:pPr defTabSz="457200" eaLnBrk="0" fontAlgn="base" hangingPunct="0">
                <a:spcBef>
                  <a:spcPct val="0"/>
                </a:spcBef>
                <a:spcAft>
                  <a:spcPct val="0"/>
                </a:spcAft>
              </a:pPr>
              <a:r>
                <a:rPr lang="en-US" sz="800" dirty="0">
                  <a:solidFill>
                    <a:srgbClr val="000000"/>
                  </a:solidFill>
                  <a:ea typeface="ＭＳ Ｐゴシック" charset="0"/>
                </a:rPr>
                <a:t>Carl Benz: First automobile with a </a:t>
              </a:r>
              <a:endParaRPr lang="en-US" sz="800" dirty="0" smtClean="0">
                <a:solidFill>
                  <a:srgbClr val="000000"/>
                </a:solidFill>
                <a:ea typeface="ＭＳ Ｐゴシック" charset="0"/>
              </a:endParaRPr>
            </a:p>
            <a:p>
              <a:pPr defTabSz="457200" eaLnBrk="0" fontAlgn="base" hangingPunct="0">
                <a:spcBef>
                  <a:spcPct val="0"/>
                </a:spcBef>
                <a:spcAft>
                  <a:spcPct val="0"/>
                </a:spcAft>
              </a:pPr>
              <a:r>
                <a:rPr lang="en-US" sz="800" dirty="0" smtClean="0">
                  <a:solidFill>
                    <a:srgbClr val="000000"/>
                  </a:solidFill>
                  <a:ea typeface="ＭＳ Ｐゴシック" charset="0"/>
                </a:rPr>
                <a:t>combustion </a:t>
              </a:r>
              <a:r>
                <a:rPr lang="en-US" sz="800" dirty="0">
                  <a:solidFill>
                    <a:srgbClr val="000000"/>
                  </a:solidFill>
                  <a:ea typeface="ＭＳ Ｐゴシック" charset="0"/>
                </a:rPr>
                <a:t>engine (1886)</a:t>
              </a:r>
            </a:p>
          </p:txBody>
        </p:sp>
      </p:grpSp>
      <p:sp>
        <p:nvSpPr>
          <p:cNvPr id="21" name="TextBox 20"/>
          <p:cNvSpPr txBox="1"/>
          <p:nvPr/>
        </p:nvSpPr>
        <p:spPr>
          <a:xfrm>
            <a:off x="5493327" y="4552950"/>
            <a:ext cx="3363225" cy="215444"/>
          </a:xfrm>
          <a:prstGeom prst="rect">
            <a:avLst/>
          </a:prstGeom>
          <a:solidFill>
            <a:schemeClr val="bg1">
              <a:lumMod val="95000"/>
            </a:schemeClr>
          </a:solidFill>
        </p:spPr>
        <p:txBody>
          <a:bodyPr wrap="square" rtlCol="0">
            <a:spAutoFit/>
          </a:bodyPr>
          <a:lstStyle/>
          <a:p>
            <a:r>
              <a:rPr lang="en-US" sz="800" dirty="0"/>
              <a:t>Fairmont Le Montreux </a:t>
            </a:r>
            <a:r>
              <a:rPr lang="en-US" sz="800" dirty="0" smtClean="0"/>
              <a:t>Palace, Lake Geneva Switzerland  (1906)</a:t>
            </a:r>
            <a:endParaRPr lang="en-US" sz="800" dirty="0"/>
          </a:p>
        </p:txBody>
      </p:sp>
    </p:spTree>
    <p:extLst>
      <p:ext uri="{BB962C8B-B14F-4D97-AF65-F5344CB8AC3E}">
        <p14:creationId xmlns:p14="http://schemas.microsoft.com/office/powerpoint/2010/main" val="3419235894"/>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object 3"/>
          <p:cNvSpPr/>
          <p:nvPr/>
        </p:nvSpPr>
        <p:spPr>
          <a:xfrm>
            <a:off x="2859894" y="1410807"/>
            <a:ext cx="1682360" cy="3393009"/>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2"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0" name="object 10"/>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1" name="object 11"/>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KITCHEN FAUCET WITH PULL-OUT SPRAY</a:t>
            </a:r>
            <a:endParaRPr lang="en-US" dirty="0"/>
          </a:p>
        </p:txBody>
      </p:sp>
      <p:sp>
        <p:nvSpPr>
          <p:cNvPr id="14" name="object 14"/>
          <p:cNvSpPr/>
          <p:nvPr/>
        </p:nvSpPr>
        <p:spPr>
          <a:xfrm>
            <a:off x="4343192" y="3490854"/>
            <a:ext cx="0" cy="1121930"/>
          </a:xfrm>
          <a:custGeom>
            <a:avLst/>
            <a:gdLst/>
            <a:ahLst/>
            <a:cxnLst/>
            <a:rect l="l" t="t" r="r" b="b"/>
            <a:pathLst>
              <a:path h="1123314">
                <a:moveTo>
                  <a:pt x="0" y="0"/>
                </a:moveTo>
                <a:lnTo>
                  <a:pt x="0" y="1122857"/>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5" name="object 15"/>
          <p:cNvSpPr/>
          <p:nvPr/>
        </p:nvSpPr>
        <p:spPr>
          <a:xfrm>
            <a:off x="4328906" y="3490853"/>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6" name="object 16"/>
          <p:cNvSpPr/>
          <p:nvPr/>
        </p:nvSpPr>
        <p:spPr>
          <a:xfrm>
            <a:off x="4328906" y="4612327"/>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7" name="object 17"/>
          <p:cNvSpPr/>
          <p:nvPr/>
        </p:nvSpPr>
        <p:spPr>
          <a:xfrm>
            <a:off x="2913574" y="2873602"/>
            <a:ext cx="643890" cy="86888"/>
          </a:xfrm>
          <a:custGeom>
            <a:avLst/>
            <a:gdLst/>
            <a:ahLst/>
            <a:cxnLst/>
            <a:rect l="l" t="t" r="r" b="b"/>
            <a:pathLst>
              <a:path w="643889" h="86994">
                <a:moveTo>
                  <a:pt x="0" y="698"/>
                </a:moveTo>
                <a:lnTo>
                  <a:pt x="44040" y="37873"/>
                </a:lnTo>
                <a:lnTo>
                  <a:pt x="82649" y="53927"/>
                </a:lnTo>
                <a:lnTo>
                  <a:pt x="130801" y="67477"/>
                </a:lnTo>
                <a:lnTo>
                  <a:pt x="187359" y="77913"/>
                </a:lnTo>
                <a:lnTo>
                  <a:pt x="251186" y="84622"/>
                </a:lnTo>
                <a:lnTo>
                  <a:pt x="321144" y="86995"/>
                </a:lnTo>
                <a:lnTo>
                  <a:pt x="391614" y="84607"/>
                </a:lnTo>
                <a:lnTo>
                  <a:pt x="455933" y="77854"/>
                </a:lnTo>
                <a:lnTo>
                  <a:pt x="512908" y="67346"/>
                </a:lnTo>
                <a:lnTo>
                  <a:pt x="561345" y="53695"/>
                </a:lnTo>
                <a:lnTo>
                  <a:pt x="600049" y="37513"/>
                </a:lnTo>
                <a:lnTo>
                  <a:pt x="627826" y="19410"/>
                </a:lnTo>
                <a:lnTo>
                  <a:pt x="643483" y="0"/>
                </a:lnTo>
              </a:path>
            </a:pathLst>
          </a:custGeom>
          <a:ln w="10667">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8" name="object 18"/>
          <p:cNvSpPr/>
          <p:nvPr/>
        </p:nvSpPr>
        <p:spPr>
          <a:xfrm>
            <a:off x="2883895" y="2814991"/>
            <a:ext cx="66675" cy="91327"/>
          </a:xfrm>
          <a:custGeom>
            <a:avLst/>
            <a:gdLst/>
            <a:ahLst/>
            <a:cxnLst/>
            <a:rect l="l" t="t" r="r" b="b"/>
            <a:pathLst>
              <a:path w="66675" h="91439">
                <a:moveTo>
                  <a:pt x="0" y="0"/>
                </a:moveTo>
                <a:lnTo>
                  <a:pt x="10477" y="91186"/>
                </a:lnTo>
                <a:lnTo>
                  <a:pt x="22156" y="72859"/>
                </a:lnTo>
                <a:lnTo>
                  <a:pt x="31899" y="63828"/>
                </a:lnTo>
                <a:lnTo>
                  <a:pt x="44971" y="61462"/>
                </a:lnTo>
                <a:lnTo>
                  <a:pt x="64875" y="61462"/>
                </a:lnTo>
                <a:lnTo>
                  <a:pt x="0" y="0"/>
                </a:lnTo>
                <a:close/>
              </a:path>
              <a:path w="66675" h="91439">
                <a:moveTo>
                  <a:pt x="64875" y="61462"/>
                </a:moveTo>
                <a:lnTo>
                  <a:pt x="44971" y="61462"/>
                </a:lnTo>
                <a:lnTo>
                  <a:pt x="66636" y="63131"/>
                </a:lnTo>
                <a:lnTo>
                  <a:pt x="64875" y="61462"/>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9" name="object 19"/>
          <p:cNvSpPr/>
          <p:nvPr/>
        </p:nvSpPr>
        <p:spPr>
          <a:xfrm>
            <a:off x="3520220" y="2813430"/>
            <a:ext cx="64769" cy="91327"/>
          </a:xfrm>
          <a:custGeom>
            <a:avLst/>
            <a:gdLst/>
            <a:ahLst/>
            <a:cxnLst/>
            <a:rect l="l" t="t" r="r" b="b"/>
            <a:pathLst>
              <a:path w="64770" h="91439">
                <a:moveTo>
                  <a:pt x="59410" y="62766"/>
                </a:moveTo>
                <a:lnTo>
                  <a:pt x="21614" y="62766"/>
                </a:lnTo>
                <a:lnTo>
                  <a:pt x="34753" y="64750"/>
                </a:lnTo>
                <a:lnTo>
                  <a:pt x="44759" y="73488"/>
                </a:lnTo>
                <a:lnTo>
                  <a:pt x="56972" y="91452"/>
                </a:lnTo>
                <a:lnTo>
                  <a:pt x="59410" y="62766"/>
                </a:lnTo>
                <a:close/>
              </a:path>
              <a:path w="64770" h="91439">
                <a:moveTo>
                  <a:pt x="64744" y="0"/>
                </a:moveTo>
                <a:lnTo>
                  <a:pt x="0" y="65062"/>
                </a:lnTo>
                <a:lnTo>
                  <a:pt x="21614" y="62766"/>
                </a:lnTo>
                <a:lnTo>
                  <a:pt x="59410" y="62766"/>
                </a:lnTo>
                <a:lnTo>
                  <a:pt x="64744" y="0"/>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20" name="object 20"/>
          <p:cNvSpPr txBox="1"/>
          <p:nvPr/>
        </p:nvSpPr>
        <p:spPr>
          <a:xfrm>
            <a:off x="4946956" y="2377435"/>
            <a:ext cx="1530043" cy="179536"/>
          </a:xfrm>
          <a:prstGeom prst="rect">
            <a:avLst/>
          </a:prstGeom>
          <a:noFill/>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ea typeface="ＭＳ Ｐゴシック" charset="0"/>
                <a:cs typeface="Arial"/>
              </a:rPr>
              <a:t>Flow rate 1.75 GPM</a:t>
            </a:r>
            <a:endParaRPr lang="en-US" sz="1200" dirty="0">
              <a:ea typeface="ＭＳ Ｐゴシック" charset="0"/>
              <a:cs typeface="Arial"/>
            </a:endParaRPr>
          </a:p>
        </p:txBody>
      </p:sp>
      <p:sp>
        <p:nvSpPr>
          <p:cNvPr id="21" name="object 21"/>
          <p:cNvSpPr txBox="1"/>
          <p:nvPr/>
        </p:nvSpPr>
        <p:spPr>
          <a:xfrm>
            <a:off x="1466902" y="2764307"/>
            <a:ext cx="1287780" cy="359073"/>
          </a:xfrm>
          <a:prstGeom prst="rect">
            <a:avLst/>
          </a:prstGeom>
        </p:spPr>
        <p:txBody>
          <a:bodyPr vert="horz" wrap="square" lIns="0" tIns="0" rIns="0" bIns="0" rtlCol="0">
            <a:spAutoFit/>
          </a:bodyPr>
          <a:lstStyle/>
          <a:p>
            <a:pPr defTabSz="457200" eaLnBrk="0" fontAlgn="base" hangingPunct="0">
              <a:lnSpc>
                <a:spcPts val="1400"/>
              </a:lnSpc>
              <a:spcBef>
                <a:spcPct val="0"/>
              </a:spcBef>
              <a:spcAft>
                <a:spcPct val="0"/>
              </a:spcAft>
            </a:pPr>
            <a:r>
              <a:rPr lang="en-US" sz="1200" dirty="0" smtClean="0">
                <a:solidFill>
                  <a:srgbClr val="000000"/>
                </a:solidFill>
                <a:ea typeface="ＭＳ Ｐゴシック" charset="0"/>
                <a:cs typeface="Arial"/>
              </a:rPr>
              <a:t>Swivel spout range  (110</a:t>
            </a:r>
            <a:r>
              <a:rPr lang="en-US" sz="1200" dirty="0" smtClean="0">
                <a:solidFill>
                  <a:srgbClr val="000000"/>
                </a:solidFill>
                <a:latin typeface="Arial Unicode MS" pitchFamily="34" charset="-128"/>
                <a:ea typeface="Arial Unicode MS" pitchFamily="34" charset="-128"/>
                <a:cs typeface="Arial Unicode MS" pitchFamily="34" charset="-128"/>
              </a:rPr>
              <a:t>°</a:t>
            </a:r>
            <a:r>
              <a:rPr lang="en-US" sz="1200" dirty="0" smtClean="0">
                <a:solidFill>
                  <a:srgbClr val="000000"/>
                </a:solidFill>
                <a:ea typeface="ＭＳ Ｐゴシック" charset="0"/>
                <a:cs typeface="Arial"/>
              </a:rPr>
              <a:t>/150</a:t>
            </a:r>
            <a:r>
              <a:rPr lang="en-US" sz="1200" dirty="0" smtClean="0">
                <a:solidFill>
                  <a:srgbClr val="000000"/>
                </a:solidFill>
                <a:latin typeface="Arial Unicode MS" pitchFamily="34" charset="-128"/>
                <a:ea typeface="Arial Unicode MS" pitchFamily="34" charset="-128"/>
                <a:cs typeface="Arial Unicode MS" pitchFamily="34" charset="-128"/>
              </a:rPr>
              <a:t>°</a:t>
            </a:r>
            <a:r>
              <a:rPr lang="en-US" sz="1200" dirty="0" smtClean="0">
                <a:solidFill>
                  <a:srgbClr val="000000"/>
                </a:solidFill>
                <a:ea typeface="ＭＳ Ｐゴシック" charset="0"/>
                <a:cs typeface="Arial"/>
              </a:rPr>
              <a:t>)</a:t>
            </a:r>
            <a:endParaRPr lang="en-US" sz="1200" dirty="0">
              <a:solidFill>
                <a:srgbClr val="000000"/>
              </a:solidFill>
              <a:ea typeface="ＭＳ Ｐゴシック" charset="0"/>
              <a:cs typeface="Arial"/>
            </a:endParaRPr>
          </a:p>
        </p:txBody>
      </p:sp>
      <p:sp>
        <p:nvSpPr>
          <p:cNvPr id="22" name="object 22"/>
          <p:cNvSpPr txBox="1"/>
          <p:nvPr/>
        </p:nvSpPr>
        <p:spPr>
          <a:xfrm>
            <a:off x="4709821" y="2773287"/>
            <a:ext cx="1482090" cy="359073"/>
          </a:xfrm>
          <a:prstGeom prst="rect">
            <a:avLst/>
          </a:prstGeom>
        </p:spPr>
        <p:txBody>
          <a:bodyPr vert="horz" wrap="square" lIns="0" tIns="0" rIns="0" bIns="0" rtlCol="0">
            <a:spAutoFit/>
          </a:bodyPr>
          <a:lstStyle/>
          <a:p>
            <a:pPr marL="236854" marR="59690"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Integrated pullout  spray</a:t>
            </a:r>
            <a:endParaRPr lang="en-US" sz="1200" dirty="0">
              <a:solidFill>
                <a:srgbClr val="000000"/>
              </a:solidFill>
              <a:ea typeface="ＭＳ Ｐゴシック" charset="0"/>
              <a:cs typeface="Arial"/>
            </a:endParaRPr>
          </a:p>
        </p:txBody>
      </p:sp>
      <p:sp>
        <p:nvSpPr>
          <p:cNvPr id="23" name="object 23"/>
          <p:cNvSpPr/>
          <p:nvPr/>
        </p:nvSpPr>
        <p:spPr>
          <a:xfrm>
            <a:off x="4073195" y="2422024"/>
            <a:ext cx="540385" cy="1170765"/>
          </a:xfrm>
          <a:custGeom>
            <a:avLst/>
            <a:gdLst/>
            <a:ahLst/>
            <a:cxnLst/>
            <a:rect l="l" t="t" r="r" b="b"/>
            <a:pathLst>
              <a:path w="540385" h="1172210">
                <a:moveTo>
                  <a:pt x="0" y="1171803"/>
                </a:moveTo>
                <a:lnTo>
                  <a:pt x="540003" y="1171803"/>
                </a:lnTo>
                <a:lnTo>
                  <a:pt x="540003" y="0"/>
                </a:lnTo>
                <a:lnTo>
                  <a:pt x="0" y="0"/>
                </a:lnTo>
                <a:lnTo>
                  <a:pt x="0" y="1171803"/>
                </a:lnTo>
                <a:close/>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1" name="object 11"/>
          <p:cNvSpPr txBox="1"/>
          <p:nvPr/>
        </p:nvSpPr>
        <p:spPr>
          <a:xfrm>
            <a:off x="6745575" y="1853812"/>
            <a:ext cx="1359535"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lang="en-US" sz="1200"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Comfortable</a:t>
            </a:r>
            <a:r>
              <a:rPr lang="en-US" sz="1200" spc="-100"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use</a:t>
            </a:r>
            <a:endParaRPr lang="en-US" sz="1200" dirty="0">
              <a:solidFill>
                <a:srgbClr val="000000"/>
              </a:solidFill>
              <a:ea typeface="ＭＳ Ｐゴシック" charset="0"/>
              <a:cs typeface="Arial"/>
            </a:endParaRPr>
          </a:p>
        </p:txBody>
      </p:sp>
      <p:sp>
        <p:nvSpPr>
          <p:cNvPr id="32" name="object 10"/>
          <p:cNvSpPr txBox="1"/>
          <p:nvPr/>
        </p:nvSpPr>
        <p:spPr>
          <a:xfrm>
            <a:off x="6745575" y="1295400"/>
            <a:ext cx="197802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 </a:t>
            </a:r>
            <a:r>
              <a:rPr lang="en-US" sz="1200" spc="-5" dirty="0" smtClean="0">
                <a:solidFill>
                  <a:srgbClr val="231F20"/>
                </a:solidFill>
                <a:ea typeface="ＭＳ Ｐゴシック" charset="0"/>
                <a:cs typeface="Arial"/>
              </a:rPr>
              <a:t>design  and</a:t>
            </a:r>
            <a:r>
              <a:rPr lang="en-US" sz="1200" spc="-95"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execution</a:t>
            </a:r>
            <a:endParaRPr lang="en-US" sz="1200" dirty="0">
              <a:solidFill>
                <a:srgbClr val="000000"/>
              </a:solidFill>
              <a:ea typeface="ＭＳ Ｐゴシック" charset="0"/>
              <a:cs typeface="Arial"/>
            </a:endParaRPr>
          </a:p>
        </p:txBody>
      </p:sp>
      <p:sp>
        <p:nvSpPr>
          <p:cNvPr id="36" name="Rechteck 35"/>
          <p:cNvSpPr/>
          <p:nvPr/>
        </p:nvSpPr>
        <p:spPr>
          <a:xfrm>
            <a:off x="4619405" y="3231030"/>
            <a:ext cx="1654634" cy="451406"/>
          </a:xfrm>
          <a:prstGeom prst="rect">
            <a:avLst/>
          </a:prstGeom>
        </p:spPr>
        <p:txBody>
          <a:bodyPr wrap="square">
            <a:spAutoFit/>
          </a:bodyPr>
          <a:lstStyle/>
          <a:p>
            <a:pPr marL="236854" marR="110489" defTabSz="457200" eaLnBrk="0" fontAlgn="base" hangingPunct="0">
              <a:lnSpc>
                <a:spcPts val="1400"/>
              </a:lnSpc>
              <a:spcBef>
                <a:spcPct val="0"/>
              </a:spcBef>
              <a:spcAft>
                <a:spcPct val="0"/>
              </a:spcAft>
            </a:pPr>
            <a:r>
              <a:rPr lang="en-US" sz="1200" dirty="0" err="1" smtClean="0">
                <a:solidFill>
                  <a:srgbClr val="231F20"/>
                </a:solidFill>
                <a:ea typeface="ＭＳ Ｐゴシック" charset="0"/>
                <a:cs typeface="Arial"/>
              </a:rPr>
              <a:t>MagFit</a:t>
            </a:r>
            <a:r>
              <a:rPr lang="en-US" sz="1200" dirty="0" smtClean="0">
                <a:solidFill>
                  <a:srgbClr val="231F20"/>
                </a:solidFill>
                <a:ea typeface="ＭＳ Ｐゴシック" charset="0"/>
                <a:cs typeface="Arial"/>
              </a:rPr>
              <a:t> magnetic  docking</a:t>
            </a:r>
            <a:endParaRPr lang="en-US" sz="1200" dirty="0">
              <a:solidFill>
                <a:srgbClr val="000000"/>
              </a:solidFill>
              <a:ea typeface="ＭＳ Ｐゴシック" charset="0"/>
              <a:cs typeface="Arial"/>
            </a:endParaRPr>
          </a:p>
        </p:txBody>
      </p:sp>
      <p:sp>
        <p:nvSpPr>
          <p:cNvPr id="37" name="Rechteck 36"/>
          <p:cNvSpPr/>
          <p:nvPr/>
        </p:nvSpPr>
        <p:spPr>
          <a:xfrm>
            <a:off x="4815224" y="3970134"/>
            <a:ext cx="1737976" cy="271869"/>
          </a:xfrm>
          <a:prstGeom prst="rect">
            <a:avLst/>
          </a:prstGeom>
        </p:spPr>
        <p:txBody>
          <a:bodyPr wrap="none">
            <a:spAutoFit/>
          </a:bodyPr>
          <a:lstStyle/>
          <a:p>
            <a:pPr defTabSz="457200" eaLnBrk="0" fontAlgn="base" hangingPunct="0">
              <a:lnSpc>
                <a:spcPts val="1430"/>
              </a:lnSpc>
              <a:spcBef>
                <a:spcPct val="0"/>
              </a:spcBef>
              <a:spcAft>
                <a:spcPct val="0"/>
              </a:spcAft>
            </a:pPr>
            <a:r>
              <a:rPr lang="en-US" sz="1200" dirty="0" err="1" smtClean="0">
                <a:solidFill>
                  <a:srgbClr val="231F20"/>
                </a:solidFill>
                <a:ea typeface="ＭＳ Ｐゴシック" charset="0"/>
                <a:cs typeface="Arial"/>
              </a:rPr>
              <a:t>ComfortZone</a:t>
            </a:r>
            <a:r>
              <a:rPr lang="en-US" sz="1200" dirty="0" smtClean="0">
                <a:solidFill>
                  <a:srgbClr val="231F20"/>
                </a:solidFill>
                <a:ea typeface="ＭＳ Ｐゴシック" charset="0"/>
                <a:cs typeface="Arial"/>
              </a:rPr>
              <a:t> </a:t>
            </a:r>
            <a:r>
              <a:rPr lang="en-US" sz="1200" dirty="0" smtClean="0">
                <a:solidFill>
                  <a:srgbClr val="231F20"/>
                </a:solidFill>
                <a:ea typeface="ＭＳ Ｐゴシック" charset="0"/>
                <a:cs typeface="Arial"/>
              </a:rPr>
              <a:t>7  </a:t>
            </a:r>
            <a:r>
              <a:rPr lang="en-US" sz="1200" dirty="0" smtClean="0">
                <a:solidFill>
                  <a:srgbClr val="231F20"/>
                </a:solidFill>
                <a:ea typeface="ＭＳ Ｐゴシック" charset="0"/>
                <a:cs typeface="Arial"/>
              </a:rPr>
              <a:t>inches</a:t>
            </a:r>
            <a:endParaRPr lang="en-US" sz="1200" dirty="0">
              <a:solidFill>
                <a:srgbClr val="000000"/>
              </a:solidFill>
              <a:ea typeface="ＭＳ Ｐゴシック" charset="0"/>
              <a:cs typeface="Arial"/>
            </a:endParaRPr>
          </a:p>
        </p:txBody>
      </p:sp>
      <p:sp>
        <p:nvSpPr>
          <p:cNvPr id="35" name="object 21"/>
          <p:cNvSpPr txBox="1"/>
          <p:nvPr/>
        </p:nvSpPr>
        <p:spPr>
          <a:xfrm>
            <a:off x="1154079" y="1492311"/>
            <a:ext cx="452120"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a:t>
            </a:r>
            <a:endParaRPr lang="en-US" sz="1000" dirty="0">
              <a:solidFill>
                <a:srgbClr val="000000"/>
              </a:solidFill>
              <a:ea typeface="ＭＳ Ｐゴシック" charset="0"/>
              <a:cs typeface="Arial"/>
            </a:endParaRPr>
          </a:p>
        </p:txBody>
      </p:sp>
      <p:sp>
        <p:nvSpPr>
          <p:cNvPr id="38" name="object 22"/>
          <p:cNvSpPr txBox="1"/>
          <p:nvPr/>
        </p:nvSpPr>
        <p:spPr>
          <a:xfrm>
            <a:off x="1154079" y="1859903"/>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3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8335" y="1402885"/>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8398" y="1839104"/>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object 22"/>
          <p:cNvSpPr txBox="1"/>
          <p:nvPr/>
        </p:nvSpPr>
        <p:spPr>
          <a:xfrm>
            <a:off x="1154079" y="2294432"/>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414" y="2275322"/>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7213944"/>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11"/>
          <p:cNvSpPr txBox="1"/>
          <p:nvPr/>
        </p:nvSpPr>
        <p:spPr>
          <a:xfrm>
            <a:off x="6745575" y="1830062"/>
            <a:ext cx="1359535"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lang="en-US" sz="1200"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Comfortable</a:t>
            </a:r>
            <a:r>
              <a:rPr lang="en-US" sz="1200" spc="-100"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use</a:t>
            </a:r>
            <a:endParaRPr lang="en-US" sz="1200" dirty="0">
              <a:solidFill>
                <a:srgbClr val="000000"/>
              </a:solidFill>
              <a:ea typeface="ＭＳ Ｐゴシック" charset="0"/>
              <a:cs typeface="Arial"/>
            </a:endParaRPr>
          </a:p>
        </p:txBody>
      </p:sp>
      <p:sp>
        <p:nvSpPr>
          <p:cNvPr id="38" name="object 10"/>
          <p:cNvSpPr txBox="1"/>
          <p:nvPr/>
        </p:nvSpPr>
        <p:spPr>
          <a:xfrm>
            <a:off x="6745575" y="1295400"/>
            <a:ext cx="197802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 </a:t>
            </a:r>
            <a:r>
              <a:rPr lang="en-US" sz="1200" spc="-5" dirty="0" smtClean="0">
                <a:solidFill>
                  <a:srgbClr val="231F20"/>
                </a:solidFill>
                <a:ea typeface="ＭＳ Ｐゴシック" charset="0"/>
                <a:cs typeface="Arial"/>
              </a:rPr>
              <a:t>design  and</a:t>
            </a:r>
            <a:r>
              <a:rPr lang="en-US" sz="1200" spc="-95"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execution</a:t>
            </a:r>
            <a:endParaRPr lang="en-US" sz="1200" dirty="0">
              <a:solidFill>
                <a:srgbClr val="000000"/>
              </a:solidFill>
              <a:ea typeface="ＭＳ Ｐゴシック" charset="0"/>
              <a:cs typeface="Arial"/>
            </a:endParaRPr>
          </a:p>
        </p:txBody>
      </p:sp>
      <p:sp>
        <p:nvSpPr>
          <p:cNvPr id="2" name="object 2"/>
          <p:cNvSpPr/>
          <p:nvPr/>
        </p:nvSpPr>
        <p:spPr>
          <a:xfrm>
            <a:off x="471169" y="1297571"/>
            <a:ext cx="6104890" cy="3514196"/>
          </a:xfrm>
          <a:custGeom>
            <a:avLst/>
            <a:gdLst/>
            <a:ahLst/>
            <a:cxnLst/>
            <a:rect l="l" t="t" r="r" b="b"/>
            <a:pathLst>
              <a:path w="6104890" h="3518535">
                <a:moveTo>
                  <a:pt x="0" y="3518052"/>
                </a:moveTo>
                <a:lnTo>
                  <a:pt x="6104648" y="3518052"/>
                </a:lnTo>
                <a:lnTo>
                  <a:pt x="6104648" y="0"/>
                </a:lnTo>
                <a:lnTo>
                  <a:pt x="0" y="0"/>
                </a:lnTo>
                <a:lnTo>
                  <a:pt x="0" y="3518052"/>
                </a:lnTo>
                <a:close/>
              </a:path>
            </a:pathLst>
          </a:custGeom>
          <a:ln w="6350">
            <a:solidFill>
              <a:srgbClr val="87754F"/>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0" name="object 10"/>
          <p:cNvSpPr txBox="1"/>
          <p:nvPr/>
        </p:nvSpPr>
        <p:spPr>
          <a:xfrm>
            <a:off x="455300" y="436377"/>
            <a:ext cx="191833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11" name="object 11"/>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SINGLE LEVER KITCHEN MIXER SEMI-PRO</a:t>
            </a:r>
            <a:endParaRPr lang="en-US" dirty="0"/>
          </a:p>
        </p:txBody>
      </p:sp>
      <p:sp>
        <p:nvSpPr>
          <p:cNvPr id="13" name="object 13"/>
          <p:cNvSpPr/>
          <p:nvPr/>
        </p:nvSpPr>
        <p:spPr>
          <a:xfrm>
            <a:off x="2777667" y="1341127"/>
            <a:ext cx="1887316" cy="3427790"/>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4" name="object 14"/>
          <p:cNvSpPr/>
          <p:nvPr/>
        </p:nvSpPr>
        <p:spPr>
          <a:xfrm>
            <a:off x="4209174" y="3837839"/>
            <a:ext cx="0" cy="887904"/>
          </a:xfrm>
          <a:custGeom>
            <a:avLst/>
            <a:gdLst/>
            <a:ahLst/>
            <a:cxnLst/>
            <a:rect l="l" t="t" r="r" b="b"/>
            <a:pathLst>
              <a:path h="889000">
                <a:moveTo>
                  <a:pt x="0" y="0"/>
                </a:moveTo>
                <a:lnTo>
                  <a:pt x="0" y="888847"/>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5" name="object 15"/>
          <p:cNvSpPr/>
          <p:nvPr/>
        </p:nvSpPr>
        <p:spPr>
          <a:xfrm>
            <a:off x="4194888" y="3837839"/>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6" name="object 16"/>
          <p:cNvSpPr/>
          <p:nvPr/>
        </p:nvSpPr>
        <p:spPr>
          <a:xfrm>
            <a:off x="4194888" y="4725594"/>
            <a:ext cx="28575" cy="0"/>
          </a:xfrm>
          <a:custGeom>
            <a:avLst/>
            <a:gdLst/>
            <a:ahLst/>
            <a:cxnLst/>
            <a:rect l="l" t="t" r="r" b="b"/>
            <a:pathLst>
              <a:path w="28575">
                <a:moveTo>
                  <a:pt x="0" y="0"/>
                </a:moveTo>
                <a:lnTo>
                  <a:pt x="28575" y="0"/>
                </a:lnTo>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7" name="object 17"/>
          <p:cNvSpPr/>
          <p:nvPr/>
        </p:nvSpPr>
        <p:spPr>
          <a:xfrm>
            <a:off x="2917769" y="3301476"/>
            <a:ext cx="643890" cy="86888"/>
          </a:xfrm>
          <a:custGeom>
            <a:avLst/>
            <a:gdLst/>
            <a:ahLst/>
            <a:cxnLst/>
            <a:rect l="l" t="t" r="r" b="b"/>
            <a:pathLst>
              <a:path w="643889" h="86995">
                <a:moveTo>
                  <a:pt x="0" y="698"/>
                </a:moveTo>
                <a:lnTo>
                  <a:pt x="44040" y="37873"/>
                </a:lnTo>
                <a:lnTo>
                  <a:pt x="82649" y="53927"/>
                </a:lnTo>
                <a:lnTo>
                  <a:pt x="130801" y="67477"/>
                </a:lnTo>
                <a:lnTo>
                  <a:pt x="187359" y="77913"/>
                </a:lnTo>
                <a:lnTo>
                  <a:pt x="251186" y="84622"/>
                </a:lnTo>
                <a:lnTo>
                  <a:pt x="321144" y="86994"/>
                </a:lnTo>
                <a:lnTo>
                  <a:pt x="391614" y="84607"/>
                </a:lnTo>
                <a:lnTo>
                  <a:pt x="455933" y="77854"/>
                </a:lnTo>
                <a:lnTo>
                  <a:pt x="512908" y="67346"/>
                </a:lnTo>
                <a:lnTo>
                  <a:pt x="561345" y="53695"/>
                </a:lnTo>
                <a:lnTo>
                  <a:pt x="600049" y="37513"/>
                </a:lnTo>
                <a:lnTo>
                  <a:pt x="627826" y="19410"/>
                </a:lnTo>
                <a:lnTo>
                  <a:pt x="643483" y="0"/>
                </a:lnTo>
              </a:path>
            </a:pathLst>
          </a:custGeom>
          <a:ln w="10667">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8" name="object 18"/>
          <p:cNvSpPr/>
          <p:nvPr/>
        </p:nvSpPr>
        <p:spPr>
          <a:xfrm>
            <a:off x="2888091" y="3242865"/>
            <a:ext cx="66675" cy="91327"/>
          </a:xfrm>
          <a:custGeom>
            <a:avLst/>
            <a:gdLst/>
            <a:ahLst/>
            <a:cxnLst/>
            <a:rect l="l" t="t" r="r" b="b"/>
            <a:pathLst>
              <a:path w="66675" h="91439">
                <a:moveTo>
                  <a:pt x="0" y="0"/>
                </a:moveTo>
                <a:lnTo>
                  <a:pt x="10477" y="91186"/>
                </a:lnTo>
                <a:lnTo>
                  <a:pt x="22156" y="72859"/>
                </a:lnTo>
                <a:lnTo>
                  <a:pt x="31899" y="63828"/>
                </a:lnTo>
                <a:lnTo>
                  <a:pt x="44971" y="61462"/>
                </a:lnTo>
                <a:lnTo>
                  <a:pt x="64875" y="61462"/>
                </a:lnTo>
                <a:lnTo>
                  <a:pt x="0" y="0"/>
                </a:lnTo>
                <a:close/>
              </a:path>
              <a:path w="66675" h="91439">
                <a:moveTo>
                  <a:pt x="64875" y="61462"/>
                </a:moveTo>
                <a:lnTo>
                  <a:pt x="44971" y="61462"/>
                </a:lnTo>
                <a:lnTo>
                  <a:pt x="66636" y="63131"/>
                </a:lnTo>
                <a:lnTo>
                  <a:pt x="64875" y="61462"/>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19" name="object 19"/>
          <p:cNvSpPr/>
          <p:nvPr/>
        </p:nvSpPr>
        <p:spPr>
          <a:xfrm>
            <a:off x="3524414" y="3241303"/>
            <a:ext cx="64769" cy="91327"/>
          </a:xfrm>
          <a:custGeom>
            <a:avLst/>
            <a:gdLst/>
            <a:ahLst/>
            <a:cxnLst/>
            <a:rect l="l" t="t" r="r" b="b"/>
            <a:pathLst>
              <a:path w="64770" h="91439">
                <a:moveTo>
                  <a:pt x="59410" y="62766"/>
                </a:moveTo>
                <a:lnTo>
                  <a:pt x="21614" y="62766"/>
                </a:lnTo>
                <a:lnTo>
                  <a:pt x="34753" y="64750"/>
                </a:lnTo>
                <a:lnTo>
                  <a:pt x="44759" y="73488"/>
                </a:lnTo>
                <a:lnTo>
                  <a:pt x="56972" y="91452"/>
                </a:lnTo>
                <a:lnTo>
                  <a:pt x="59410" y="62766"/>
                </a:lnTo>
                <a:close/>
              </a:path>
              <a:path w="64770" h="91439">
                <a:moveTo>
                  <a:pt x="64744" y="0"/>
                </a:moveTo>
                <a:lnTo>
                  <a:pt x="0" y="65062"/>
                </a:lnTo>
                <a:lnTo>
                  <a:pt x="21614" y="62766"/>
                </a:lnTo>
                <a:lnTo>
                  <a:pt x="59410" y="62766"/>
                </a:lnTo>
                <a:lnTo>
                  <a:pt x="64744" y="0"/>
                </a:lnTo>
                <a:close/>
              </a:path>
            </a:pathLst>
          </a:custGeom>
          <a:solidFill>
            <a:srgbClr val="231F20"/>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mc:AlternateContent xmlns:mc="http://schemas.openxmlformats.org/markup-compatibility/2006" xmlns:a14="http://schemas.microsoft.com/office/drawing/2010/main">
        <mc:Choice Requires="a14">
          <p:sp>
            <p:nvSpPr>
              <p:cNvPr id="20" name="object 20"/>
              <p:cNvSpPr txBox="1"/>
              <p:nvPr/>
            </p:nvSpPr>
            <p:spPr>
              <a:xfrm>
                <a:off x="4548000" y="4184913"/>
                <a:ext cx="1776600" cy="17953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err="1" smtClean="0">
                    <a:solidFill>
                      <a:srgbClr val="231F20"/>
                    </a:solidFill>
                    <a:ea typeface="ＭＳ Ｐゴシック" charset="0"/>
                    <a:cs typeface="Arial"/>
                  </a:rPr>
                  <a:t>ComfortZone</a:t>
                </a:r>
                <a:r>
                  <a:rPr lang="en-US" sz="1200" dirty="0">
                    <a:solidFill>
                      <a:srgbClr val="231F20"/>
                    </a:solidFill>
                    <a:ea typeface="ＭＳ Ｐゴシック" charset="0"/>
                    <a:cs typeface="Arial"/>
                  </a:rPr>
                  <a:t> </a:t>
                </a:r>
                <a:r>
                  <a:rPr lang="en-US" sz="1200" dirty="0" smtClean="0">
                    <a:solidFill>
                      <a:srgbClr val="231F20"/>
                    </a:solidFill>
                    <a:ea typeface="ＭＳ Ｐゴシック" charset="0"/>
                    <a:cs typeface="Arial"/>
                  </a:rPr>
                  <a:t>7 </a:t>
                </a:r>
                <a14:m>
                  <m:oMath xmlns:m="http://schemas.openxmlformats.org/officeDocument/2006/math">
                    <m:f>
                      <m:fPr>
                        <m:type m:val="skw"/>
                        <m:ctrlPr>
                          <a:rPr lang="en-US" sz="1200" b="0" i="1" smtClean="0">
                            <a:solidFill>
                              <a:srgbClr val="231F20"/>
                            </a:solidFill>
                            <a:latin typeface="Cambria Math"/>
                            <a:ea typeface="ＭＳ Ｐゴシック" charset="0"/>
                            <a:cs typeface="Arial"/>
                          </a:rPr>
                        </m:ctrlPr>
                      </m:fPr>
                      <m:num>
                        <m:r>
                          <a:rPr lang="en-US" sz="1200" b="0" i="1" smtClean="0">
                            <a:solidFill>
                              <a:srgbClr val="231F20"/>
                            </a:solidFill>
                            <a:latin typeface="Cambria Math"/>
                            <a:ea typeface="ＭＳ Ｐゴシック" charset="0"/>
                            <a:cs typeface="Arial"/>
                          </a:rPr>
                          <m:t>7</m:t>
                        </m:r>
                      </m:num>
                      <m:den>
                        <m:r>
                          <a:rPr lang="en-US" sz="1200" b="0" i="1" smtClean="0">
                            <a:solidFill>
                              <a:srgbClr val="231F20"/>
                            </a:solidFill>
                            <a:latin typeface="Cambria Math"/>
                            <a:ea typeface="ＭＳ Ｐゴシック" charset="0"/>
                            <a:cs typeface="Arial"/>
                          </a:rPr>
                          <m:t>8</m:t>
                        </m:r>
                      </m:den>
                    </m:f>
                    <m:r>
                      <a:rPr lang="en-US" sz="1200" b="0" i="1" smtClean="0">
                        <a:solidFill>
                          <a:srgbClr val="231F20"/>
                        </a:solidFill>
                        <a:latin typeface="Cambria Math"/>
                        <a:ea typeface="ＭＳ Ｐゴシック" charset="0"/>
                        <a:cs typeface="Arial"/>
                      </a:rPr>
                      <m:t> </m:t>
                    </m:r>
                  </m:oMath>
                </a14:m>
                <a:r>
                  <a:rPr lang="en-US" sz="1200" spc="-10" dirty="0" smtClean="0">
                    <a:solidFill>
                      <a:srgbClr val="231F20"/>
                    </a:solidFill>
                    <a:ea typeface="ＭＳ Ｐゴシック" charset="0"/>
                    <a:cs typeface="Times New Roman"/>
                  </a:rPr>
                  <a:t>i</a:t>
                </a:r>
                <a:r>
                  <a:rPr lang="en-US" sz="1200" dirty="0" smtClean="0">
                    <a:solidFill>
                      <a:srgbClr val="231F20"/>
                    </a:solidFill>
                    <a:ea typeface="ＭＳ Ｐゴシック" charset="0"/>
                    <a:cs typeface="Arial"/>
                  </a:rPr>
                  <a:t>nches</a:t>
                </a:r>
                <a:endParaRPr lang="en-US" sz="1200" dirty="0">
                  <a:solidFill>
                    <a:srgbClr val="000000"/>
                  </a:solidFill>
                  <a:ea typeface="ＭＳ Ｐゴシック" charset="0"/>
                  <a:cs typeface="Arial"/>
                </a:endParaRPr>
              </a:p>
            </p:txBody>
          </p:sp>
        </mc:Choice>
        <mc:Fallback xmlns="">
          <p:sp>
            <p:nvSpPr>
              <p:cNvPr id="20" name="object 20"/>
              <p:cNvSpPr txBox="1">
                <a:spLocks noRot="1" noChangeAspect="1" noMove="1" noResize="1" noEditPoints="1" noAdjustHandles="1" noChangeArrowheads="1" noChangeShapeType="1" noTextEdit="1"/>
              </p:cNvSpPr>
              <p:nvPr/>
            </p:nvSpPr>
            <p:spPr>
              <a:xfrm>
                <a:off x="4548000" y="4184913"/>
                <a:ext cx="1776600" cy="179536"/>
              </a:xfrm>
              <a:prstGeom prst="rect">
                <a:avLst/>
              </a:prstGeom>
              <a:blipFill rotWithShape="1">
                <a:blip r:embed="rId4"/>
                <a:stretch>
                  <a:fillRect l="-5137" t="-172414" r="-2740" b="-262069"/>
                </a:stretch>
              </a:blipFill>
            </p:spPr>
            <p:txBody>
              <a:bodyPr/>
              <a:lstStyle/>
              <a:p>
                <a:r>
                  <a:rPr lang="en-US">
                    <a:noFill/>
                  </a:rPr>
                  <a:t> </a:t>
                </a:r>
              </a:p>
            </p:txBody>
          </p:sp>
        </mc:Fallback>
      </mc:AlternateContent>
      <p:sp>
        <p:nvSpPr>
          <p:cNvPr id="21" name="object 21"/>
          <p:cNvSpPr txBox="1"/>
          <p:nvPr/>
        </p:nvSpPr>
        <p:spPr>
          <a:xfrm>
            <a:off x="4785136" y="2921401"/>
            <a:ext cx="1387064" cy="179536"/>
          </a:xfrm>
          <a:prstGeom prst="rect">
            <a:avLst/>
          </a:prstGeom>
          <a:noFill/>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ea typeface="ＭＳ Ｐゴシック" charset="0"/>
                <a:cs typeface="Arial"/>
              </a:rPr>
              <a:t>Flow rate 1.75 GPM</a:t>
            </a:r>
            <a:endParaRPr lang="en-US" sz="1200" dirty="0">
              <a:ea typeface="ＭＳ Ｐゴシック" charset="0"/>
              <a:cs typeface="Arial"/>
            </a:endParaRPr>
          </a:p>
        </p:txBody>
      </p:sp>
      <p:sp>
        <p:nvSpPr>
          <p:cNvPr id="23" name="object 23"/>
          <p:cNvSpPr txBox="1"/>
          <p:nvPr/>
        </p:nvSpPr>
        <p:spPr>
          <a:xfrm>
            <a:off x="4785136" y="3307259"/>
            <a:ext cx="1101725" cy="181386"/>
          </a:xfrm>
          <a:prstGeom prst="rect">
            <a:avLst/>
          </a:prstGeom>
        </p:spPr>
        <p:txBody>
          <a:bodyPr vert="horz" wrap="square" lIns="0" tIns="0" rIns="0" bIns="0" rtlCol="0">
            <a:spAutoFit/>
          </a:bodyPr>
          <a:lstStyle/>
          <a:p>
            <a:pPr defTabSz="457200" eaLnBrk="0" fontAlgn="base" hangingPunct="0">
              <a:lnSpc>
                <a:spcPts val="1430"/>
              </a:lnSpc>
              <a:spcBef>
                <a:spcPct val="0"/>
              </a:spcBef>
              <a:spcAft>
                <a:spcPct val="0"/>
              </a:spcAft>
            </a:pPr>
            <a:r>
              <a:rPr lang="en-US" sz="1200" dirty="0" smtClean="0">
                <a:solidFill>
                  <a:srgbClr val="231F20"/>
                </a:solidFill>
                <a:ea typeface="ＭＳ Ｐゴシック" charset="0"/>
                <a:cs typeface="Arial"/>
              </a:rPr>
              <a:t>Integrated spray</a:t>
            </a:r>
            <a:endParaRPr lang="en-US" sz="1200" dirty="0">
              <a:solidFill>
                <a:srgbClr val="000000"/>
              </a:solidFill>
              <a:ea typeface="ＭＳ Ｐゴシック" charset="0"/>
              <a:cs typeface="Arial"/>
            </a:endParaRPr>
          </a:p>
        </p:txBody>
      </p:sp>
      <p:sp>
        <p:nvSpPr>
          <p:cNvPr id="24" name="object 24"/>
          <p:cNvSpPr txBox="1"/>
          <p:nvPr/>
        </p:nvSpPr>
        <p:spPr>
          <a:xfrm>
            <a:off x="4785135" y="1809593"/>
            <a:ext cx="982980" cy="359073"/>
          </a:xfrm>
          <a:prstGeom prst="rect">
            <a:avLst/>
          </a:prstGeom>
        </p:spPr>
        <p:txBody>
          <a:bodyPr vert="horz" wrap="square" lIns="0" tIns="0" rIns="0" bIns="0" rtlCol="0">
            <a:spAutoFit/>
          </a:bodyPr>
          <a:lstStyle/>
          <a:p>
            <a:pPr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Stainless steel  spring</a:t>
            </a:r>
            <a:endParaRPr lang="en-US" sz="1200" dirty="0">
              <a:solidFill>
                <a:srgbClr val="000000"/>
              </a:solidFill>
              <a:ea typeface="ＭＳ Ｐゴシック" charset="0"/>
              <a:cs typeface="Arial"/>
            </a:endParaRPr>
          </a:p>
        </p:txBody>
      </p:sp>
      <p:sp>
        <p:nvSpPr>
          <p:cNvPr id="25" name="object 25"/>
          <p:cNvSpPr/>
          <p:nvPr/>
        </p:nvSpPr>
        <p:spPr>
          <a:xfrm>
            <a:off x="3939172" y="2723201"/>
            <a:ext cx="540385" cy="1170765"/>
          </a:xfrm>
          <a:custGeom>
            <a:avLst/>
            <a:gdLst/>
            <a:ahLst/>
            <a:cxnLst/>
            <a:rect l="l" t="t" r="r" b="b"/>
            <a:pathLst>
              <a:path w="540385" h="1172210">
                <a:moveTo>
                  <a:pt x="0" y="1171803"/>
                </a:moveTo>
                <a:lnTo>
                  <a:pt x="540003" y="1171803"/>
                </a:lnTo>
                <a:lnTo>
                  <a:pt x="540003" y="0"/>
                </a:lnTo>
                <a:lnTo>
                  <a:pt x="0" y="0"/>
                </a:lnTo>
                <a:lnTo>
                  <a:pt x="0" y="1171803"/>
                </a:lnTo>
                <a:close/>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26" name="object 26"/>
          <p:cNvSpPr/>
          <p:nvPr/>
        </p:nvSpPr>
        <p:spPr>
          <a:xfrm>
            <a:off x="2958172" y="1347914"/>
            <a:ext cx="1521460" cy="1274142"/>
          </a:xfrm>
          <a:custGeom>
            <a:avLst/>
            <a:gdLst/>
            <a:ahLst/>
            <a:cxnLst/>
            <a:rect l="l" t="t" r="r" b="b"/>
            <a:pathLst>
              <a:path w="1521460" h="1275714">
                <a:moveTo>
                  <a:pt x="0" y="1275232"/>
                </a:moveTo>
                <a:lnTo>
                  <a:pt x="1521002" y="1275232"/>
                </a:lnTo>
                <a:lnTo>
                  <a:pt x="1521002" y="0"/>
                </a:lnTo>
                <a:lnTo>
                  <a:pt x="0" y="0"/>
                </a:lnTo>
                <a:lnTo>
                  <a:pt x="0" y="1275232"/>
                </a:lnTo>
                <a:close/>
              </a:path>
            </a:pathLst>
          </a:custGeom>
          <a:ln w="6350">
            <a:solidFill>
              <a:srgbClr val="231F20"/>
            </a:solidFill>
          </a:ln>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36" name="object 22"/>
          <p:cNvSpPr txBox="1"/>
          <p:nvPr/>
        </p:nvSpPr>
        <p:spPr>
          <a:xfrm>
            <a:off x="1331903" y="3196229"/>
            <a:ext cx="1556188" cy="538609"/>
          </a:xfrm>
          <a:prstGeom prst="rect">
            <a:avLst/>
          </a:prstGeom>
        </p:spPr>
        <p:txBody>
          <a:bodyPr vert="horz" wrap="square" lIns="0" tIns="0" rIns="0" bIns="0" rtlCol="0">
            <a:spAutoFit/>
          </a:bodyPr>
          <a:lstStyle/>
          <a:p>
            <a:pPr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Swivel spout range</a:t>
            </a:r>
            <a:br>
              <a:rPr lang="en-US" sz="1200" dirty="0" smtClean="0">
                <a:solidFill>
                  <a:srgbClr val="231F20"/>
                </a:solidFill>
                <a:ea typeface="ＭＳ Ｐゴシック" charset="0"/>
                <a:cs typeface="Arial"/>
              </a:rPr>
            </a:br>
            <a:r>
              <a:rPr lang="en-US" sz="1200" spc="-5" dirty="0" smtClean="0">
                <a:solidFill>
                  <a:srgbClr val="231F20"/>
                </a:solidFill>
                <a:ea typeface="ＭＳ Ｐゴシック" charset="0"/>
                <a:cs typeface="Arial"/>
              </a:rPr>
              <a:t>360</a:t>
            </a:r>
            <a:r>
              <a:rPr lang="en-US" sz="1200" spc="-5" dirty="0" smtClean="0">
                <a:solidFill>
                  <a:srgbClr val="231F20"/>
                </a:solidFill>
                <a:latin typeface="Arial Unicode MS" pitchFamily="34" charset="-128"/>
                <a:ea typeface="Arial Unicode MS" pitchFamily="34" charset="-128"/>
                <a:cs typeface="Arial Unicode MS" pitchFamily="34" charset="-128"/>
              </a:rPr>
              <a:t>°</a:t>
            </a:r>
            <a:r>
              <a:rPr lang="en-US" sz="1200" spc="-5" dirty="0" smtClean="0">
                <a:solidFill>
                  <a:srgbClr val="231F20"/>
                </a:solidFill>
                <a:ea typeface="ＭＳ Ｐゴシック" charset="0"/>
                <a:cs typeface="Arial"/>
              </a:rPr>
              <a:t>: ideal </a:t>
            </a:r>
            <a:r>
              <a:rPr lang="en-US" sz="1200" dirty="0" smtClean="0">
                <a:solidFill>
                  <a:srgbClr val="231F20"/>
                </a:solidFill>
                <a:ea typeface="ＭＳ Ｐゴシック" charset="0"/>
                <a:cs typeface="Arial"/>
              </a:rPr>
              <a:t>for</a:t>
            </a:r>
            <a:r>
              <a:rPr lang="en-US" sz="1200" spc="-80"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double</a:t>
            </a:r>
            <a:br>
              <a:rPr lang="en-US" sz="1200" spc="-5" dirty="0" smtClean="0">
                <a:solidFill>
                  <a:srgbClr val="231F20"/>
                </a:solidFill>
                <a:ea typeface="ＭＳ Ｐゴシック" charset="0"/>
                <a:cs typeface="Arial"/>
              </a:rPr>
            </a:br>
            <a:r>
              <a:rPr lang="en-US" sz="1200" dirty="0" smtClean="0">
                <a:solidFill>
                  <a:srgbClr val="231F20"/>
                </a:solidFill>
                <a:ea typeface="ＭＳ Ｐゴシック" charset="0"/>
                <a:cs typeface="Arial"/>
              </a:rPr>
              <a:t>sinks </a:t>
            </a:r>
            <a:r>
              <a:rPr lang="en-US" sz="1200" spc="-5" dirty="0" smtClean="0">
                <a:solidFill>
                  <a:srgbClr val="231F20"/>
                </a:solidFill>
                <a:ea typeface="ＭＳ Ｐゴシック" charset="0"/>
                <a:cs typeface="Arial"/>
              </a:rPr>
              <a:t>or</a:t>
            </a:r>
            <a:r>
              <a:rPr lang="en-US" sz="1200" spc="-100" dirty="0" smtClean="0">
                <a:solidFill>
                  <a:srgbClr val="231F20"/>
                </a:solidFill>
                <a:ea typeface="ＭＳ Ｐゴシック" charset="0"/>
                <a:cs typeface="Arial"/>
              </a:rPr>
              <a:t> </a:t>
            </a:r>
            <a:r>
              <a:rPr lang="en-US" sz="1200" spc="-5" dirty="0" smtClean="0">
                <a:solidFill>
                  <a:srgbClr val="231F20"/>
                </a:solidFill>
                <a:ea typeface="ＭＳ Ｐゴシック" charset="0"/>
                <a:cs typeface="Arial"/>
              </a:rPr>
              <a:t>islands</a:t>
            </a:r>
            <a:endParaRPr lang="en-US" sz="1200" dirty="0">
              <a:solidFill>
                <a:srgbClr val="000000"/>
              </a:solidFill>
              <a:ea typeface="ＭＳ Ｐゴシック" charset="0"/>
              <a:cs typeface="Arial"/>
            </a:endParaRPr>
          </a:p>
        </p:txBody>
      </p:sp>
      <p:sp>
        <p:nvSpPr>
          <p:cNvPr id="30" name="object 21"/>
          <p:cNvSpPr txBox="1"/>
          <p:nvPr/>
        </p:nvSpPr>
        <p:spPr>
          <a:xfrm>
            <a:off x="1143000" y="1594376"/>
            <a:ext cx="452120" cy="153888"/>
          </a:xfrm>
          <a:prstGeom prst="rect">
            <a:avLst/>
          </a:prstGeom>
        </p:spPr>
        <p:txBody>
          <a:bodyPr vert="horz" wrap="square" lIns="0" tIns="0" rIns="0" bIns="0" rtlCol="0">
            <a:spAutoFit/>
          </a:bodyPr>
          <a:lstStyle/>
          <a:p>
            <a:pPr defTabSz="457200" eaLnBrk="0" fontAlgn="base" hangingPunct="0">
              <a:lnSpc>
                <a:spcPts val="1190"/>
              </a:lnSpc>
              <a:spcBef>
                <a:spcPct val="0"/>
              </a:spcBef>
              <a:spcAft>
                <a:spcPct val="0"/>
              </a:spcAft>
            </a:pPr>
            <a:r>
              <a:rPr lang="en-US" sz="1000" dirty="0" smtClean="0">
                <a:solidFill>
                  <a:srgbClr val="231F20"/>
                </a:solidFill>
                <a:ea typeface="ＭＳ Ｐゴシック" charset="0"/>
                <a:cs typeface="Arial"/>
              </a:rPr>
              <a:t>Chrome</a:t>
            </a:r>
            <a:endParaRPr lang="en-US" sz="1000" dirty="0">
              <a:solidFill>
                <a:srgbClr val="000000"/>
              </a:solidFill>
              <a:ea typeface="ＭＳ Ｐゴシック" charset="0"/>
              <a:cs typeface="Arial"/>
            </a:endParaRPr>
          </a:p>
        </p:txBody>
      </p:sp>
      <p:sp>
        <p:nvSpPr>
          <p:cNvPr id="40" name="object 22"/>
          <p:cNvSpPr txBox="1"/>
          <p:nvPr/>
        </p:nvSpPr>
        <p:spPr>
          <a:xfrm>
            <a:off x="1143000" y="1961968"/>
            <a:ext cx="473075"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Brushed  nickel</a:t>
            </a:r>
            <a:endParaRPr lang="en-US" sz="1000" dirty="0">
              <a:solidFill>
                <a:srgbClr val="000000"/>
              </a:solidFill>
              <a:ea typeface="ＭＳ Ｐゴシック" charset="0"/>
              <a:cs typeface="Arial"/>
            </a:endParaRPr>
          </a:p>
        </p:txBody>
      </p:sp>
      <p:pic>
        <p:nvPicPr>
          <p:cNvPr id="4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7256" y="1504950"/>
            <a:ext cx="340484"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2"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7319" y="1941169"/>
            <a:ext cx="340359" cy="3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object 22"/>
          <p:cNvSpPr txBox="1"/>
          <p:nvPr/>
        </p:nvSpPr>
        <p:spPr>
          <a:xfrm>
            <a:off x="1143000" y="2396497"/>
            <a:ext cx="533400" cy="282129"/>
          </a:xfrm>
          <a:prstGeom prst="rect">
            <a:avLst/>
          </a:prstGeom>
        </p:spPr>
        <p:txBody>
          <a:bodyPr vert="horz" wrap="square" lIns="0" tIns="0" rIns="0" bIns="0" rtlCol="0">
            <a:spAutoFit/>
          </a:bodyPr>
          <a:lstStyle/>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Polished</a:t>
            </a:r>
          </a:p>
          <a:p>
            <a:pPr defTabSz="457200" eaLnBrk="0" fontAlgn="base" hangingPunct="0">
              <a:lnSpc>
                <a:spcPts val="1100"/>
              </a:lnSpc>
              <a:spcBef>
                <a:spcPct val="0"/>
              </a:spcBef>
              <a:spcAft>
                <a:spcPct val="0"/>
              </a:spcAft>
            </a:pPr>
            <a:r>
              <a:rPr lang="en-US" sz="1000" dirty="0" smtClean="0">
                <a:solidFill>
                  <a:srgbClr val="231F20"/>
                </a:solidFill>
                <a:ea typeface="ＭＳ Ｐゴシック" charset="0"/>
                <a:cs typeface="Arial"/>
              </a:rPr>
              <a:t>nickel</a:t>
            </a:r>
            <a:endParaRPr lang="en-US" sz="1000" dirty="0">
              <a:solidFill>
                <a:srgbClr val="000000"/>
              </a:solidFill>
              <a:ea typeface="ＭＳ Ｐゴシック" charset="0"/>
              <a:cs typeface="Arial"/>
            </a:endParaRPr>
          </a:p>
        </p:txBody>
      </p:sp>
      <p:pic>
        <p:nvPicPr>
          <p:cNvPr id="4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335" y="2377387"/>
            <a:ext cx="318327" cy="3203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9917517"/>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815" t="3226"/>
          <a:stretch/>
        </p:blipFill>
        <p:spPr bwMode="auto">
          <a:xfrm>
            <a:off x="-64852" y="-1"/>
            <a:ext cx="4636851" cy="5143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2"/>
          <p:cNvSpPr/>
          <p:nvPr/>
        </p:nvSpPr>
        <p:spPr>
          <a:xfrm>
            <a:off x="4707002" y="1152373"/>
            <a:ext cx="3950995" cy="3985685"/>
          </a:xfrm>
          <a:prstGeom prst="rect">
            <a:avLst/>
          </a:prstGeom>
          <a:blipFill>
            <a:blip r:embed="rId4" cstate="print"/>
            <a:stretch>
              <a:fillRect/>
            </a:stretch>
          </a:blipFill>
        </p:spPr>
        <p:txBody>
          <a:bodyPr wrap="square" lIns="0" tIns="0" rIns="0" bIns="0" rtlCol="0"/>
          <a:lstStyle/>
          <a:p>
            <a:pPr defTabSz="457200" eaLnBrk="0" fontAlgn="base" hangingPunct="0">
              <a:spcBef>
                <a:spcPct val="0"/>
              </a:spcBef>
              <a:spcAft>
                <a:spcPct val="0"/>
              </a:spcAft>
            </a:pPr>
            <a:endParaRPr dirty="0">
              <a:solidFill>
                <a:srgbClr val="000000"/>
              </a:solidFill>
              <a:ea typeface="ＭＳ Ｐゴシック" charset="0"/>
            </a:endParaRPr>
          </a:p>
        </p:txBody>
      </p:sp>
      <p:sp>
        <p:nvSpPr>
          <p:cNvPr id="3" name="object 3"/>
          <p:cNvSpPr txBox="1">
            <a:spLocks noGrp="1"/>
          </p:cNvSpPr>
          <p:nvPr>
            <p:ph type="title"/>
          </p:nvPr>
        </p:nvSpPr>
        <p:spPr>
          <a:xfrm>
            <a:off x="2784736" y="2387083"/>
            <a:ext cx="3574529" cy="369332"/>
          </a:xfrm>
          <a:prstGeom prst="rect">
            <a:avLst/>
          </a:prstGeom>
        </p:spPr>
        <p:txBody>
          <a:bodyPr vert="horz" wrap="square" lIns="0" tIns="0" rIns="0" bIns="0" rtlCol="0">
            <a:spAutoFit/>
          </a:bodyPr>
          <a:lstStyle/>
          <a:p>
            <a:pPr marL="12700">
              <a:lnSpc>
                <a:spcPct val="100000"/>
              </a:lnSpc>
            </a:pPr>
            <a:r>
              <a:rPr lang="de-DE" sz="2400" dirty="0" smtClean="0">
                <a:solidFill>
                  <a:srgbClr val="FFFFFF"/>
                </a:solidFill>
              </a:rPr>
              <a:t>            Thank you!</a:t>
            </a:r>
            <a:endParaRPr lang="de-DE" sz="2400" dirty="0"/>
          </a:p>
        </p:txBody>
      </p:sp>
    </p:spTree>
    <p:extLst>
      <p:ext uri="{BB962C8B-B14F-4D97-AF65-F5344CB8AC3E}">
        <p14:creationId xmlns:p14="http://schemas.microsoft.com/office/powerpoint/2010/main" val="3338914251"/>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14630"/>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467995" y="1294400"/>
            <a:ext cx="5062499" cy="3520069"/>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dirty="0">
              <a:solidFill>
                <a:srgbClr val="000000"/>
              </a:solidFill>
              <a:ea typeface="ＭＳ Ｐゴシック" charset="0"/>
            </a:endParaRPr>
          </a:p>
        </p:txBody>
      </p:sp>
      <p:sp>
        <p:nvSpPr>
          <p:cNvPr id="4" name="object 4"/>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de-DE" dirty="0" smtClean="0"/>
              <a:t>AUTHENTICITY. IN PERFECTION.</a:t>
            </a:r>
            <a:endParaRPr lang="de-DE" dirty="0"/>
          </a:p>
        </p:txBody>
      </p:sp>
      <p:sp>
        <p:nvSpPr>
          <p:cNvPr id="5" name="object 5"/>
          <p:cNvSpPr txBox="1"/>
          <p:nvPr/>
        </p:nvSpPr>
        <p:spPr>
          <a:xfrm>
            <a:off x="5638800" y="1299332"/>
            <a:ext cx="3370152" cy="1536318"/>
          </a:xfrm>
          <a:prstGeom prst="rect">
            <a:avLst/>
          </a:prstGeom>
        </p:spPr>
        <p:txBody>
          <a:bodyPr vert="horz" wrap="square" lIns="0" tIns="0" rIns="0" bIns="0" rtlCol="0">
            <a:spAutoFit/>
          </a:bodyPr>
          <a:lstStyle/>
          <a:p>
            <a:pPr marL="12700" marR="5080" algn="just" defTabSz="457200" eaLnBrk="0" fontAlgn="base" hangingPunct="0">
              <a:lnSpc>
                <a:spcPct val="104200"/>
              </a:lnSpc>
              <a:spcBef>
                <a:spcPct val="0"/>
              </a:spcBef>
              <a:spcAft>
                <a:spcPct val="0"/>
              </a:spcAft>
            </a:pPr>
            <a:r>
              <a:rPr lang="en-US" sz="1200" dirty="0">
                <a:solidFill>
                  <a:srgbClr val="231F20"/>
                </a:solidFill>
                <a:ea typeface="ＭＳ Ｐゴシック" charset="0"/>
                <a:cs typeface="Arial"/>
              </a:rPr>
              <a:t>AXOR Montreux collection is steeped in  </a:t>
            </a:r>
            <a:r>
              <a:rPr lang="en-US" sz="1200" dirty="0" smtClean="0">
                <a:solidFill>
                  <a:srgbClr val="231F20"/>
                </a:solidFill>
                <a:ea typeface="ＭＳ Ｐゴシック" charset="0"/>
                <a:cs typeface="Arial"/>
              </a:rPr>
              <a:t>the </a:t>
            </a:r>
            <a:r>
              <a:rPr lang="en-US" sz="1200" dirty="0">
                <a:solidFill>
                  <a:srgbClr val="231F20"/>
                </a:solidFill>
                <a:ea typeface="ＭＳ Ｐゴシック" charset="0"/>
                <a:cs typeface="Arial"/>
              </a:rPr>
              <a:t>same </a:t>
            </a:r>
            <a:r>
              <a:rPr lang="en-US" sz="1200" dirty="0" smtClean="0">
                <a:solidFill>
                  <a:srgbClr val="231F20"/>
                </a:solidFill>
                <a:ea typeface="ＭＳ Ｐゴシック" charset="0"/>
                <a:cs typeface="Arial"/>
              </a:rPr>
              <a:t>traditions </a:t>
            </a:r>
            <a:r>
              <a:rPr lang="en-US" sz="1200" dirty="0">
                <a:solidFill>
                  <a:srgbClr val="231F20"/>
                </a:solidFill>
                <a:ea typeface="ＭＳ Ｐゴシック" charset="0"/>
                <a:cs typeface="Arial"/>
              </a:rPr>
              <a:t>of the Bell </a:t>
            </a:r>
            <a:r>
              <a:rPr lang="en-US" sz="1200" dirty="0" smtClean="0">
                <a:solidFill>
                  <a:srgbClr val="231F20"/>
                </a:solidFill>
                <a:ea typeface="ＭＳ Ｐゴシック" charset="0"/>
                <a:cs typeface="Arial"/>
              </a:rPr>
              <a:t>Époque era. </a:t>
            </a:r>
            <a:r>
              <a:rPr lang="en-US" sz="1200" dirty="0">
                <a:solidFill>
                  <a:srgbClr val="231F20"/>
                </a:solidFill>
                <a:ea typeface="ＭＳ Ｐゴシック" charset="0"/>
                <a:cs typeface="Arial"/>
              </a:rPr>
              <a:t>Mixers, showers and  accessories in the design of the first ever industrially manufactured bathroom fixtures. Classic low-spout or modern </a:t>
            </a:r>
            <a:r>
              <a:rPr lang="en-US" sz="1200" dirty="0" smtClean="0">
                <a:solidFill>
                  <a:srgbClr val="231F20"/>
                </a:solidFill>
                <a:ea typeface="ＭＳ Ｐゴシック" charset="0"/>
                <a:cs typeface="Arial"/>
              </a:rPr>
              <a:t>high spout design, In combination </a:t>
            </a:r>
            <a:r>
              <a:rPr lang="en-US" sz="1200" dirty="0">
                <a:solidFill>
                  <a:srgbClr val="231F20"/>
                </a:solidFill>
                <a:ea typeface="ＭＳ Ｐゴシック" charset="0"/>
                <a:cs typeface="Arial"/>
              </a:rPr>
              <a:t>with outstanding  technology and </a:t>
            </a:r>
            <a:r>
              <a:rPr lang="en-US" sz="1200" dirty="0" smtClean="0">
                <a:solidFill>
                  <a:srgbClr val="231F20"/>
                </a:solidFill>
                <a:ea typeface="ＭＳ Ｐゴシック" charset="0"/>
                <a:cs typeface="Arial"/>
              </a:rPr>
              <a:t>functionality, with </a:t>
            </a:r>
            <a:r>
              <a:rPr lang="en-US" sz="1200" dirty="0">
                <a:solidFill>
                  <a:srgbClr val="231F20"/>
                </a:solidFill>
                <a:ea typeface="ＭＳ Ｐゴシック" charset="0"/>
                <a:cs typeface="Arial"/>
              </a:rPr>
              <a:t>no  </a:t>
            </a:r>
            <a:r>
              <a:rPr lang="en-US" sz="1200" dirty="0" smtClean="0">
                <a:solidFill>
                  <a:srgbClr val="231F20"/>
                </a:solidFill>
                <a:ea typeface="ＭＳ Ｐゴシック" charset="0"/>
                <a:cs typeface="Arial"/>
              </a:rPr>
              <a:t>compromises in </a:t>
            </a:r>
            <a:r>
              <a:rPr lang="en-US" sz="1200" dirty="0">
                <a:solidFill>
                  <a:srgbClr val="231F20"/>
                </a:solidFill>
                <a:ea typeface="ＭＳ Ｐゴシック" charset="0"/>
                <a:cs typeface="Arial"/>
              </a:rPr>
              <a:t>perfection.</a:t>
            </a:r>
            <a:endParaRPr lang="en-US" sz="1200" dirty="0">
              <a:solidFill>
                <a:srgbClr val="000000"/>
              </a:solidFill>
              <a:ea typeface="ＭＳ Ｐゴシック" charset="0"/>
              <a:cs typeface="Arial"/>
            </a:endParaRPr>
          </a:p>
        </p:txBody>
      </p:sp>
      <p:sp>
        <p:nvSpPr>
          <p:cNvPr id="8" name="object 2"/>
          <p:cNvSpPr txBox="1"/>
          <p:nvPr/>
        </p:nvSpPr>
        <p:spPr>
          <a:xfrm>
            <a:off x="455303" y="436377"/>
            <a:ext cx="225869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900" dirty="0">
                <a:solidFill>
                  <a:srgbClr val="231F20"/>
                </a:solidFill>
                <a:ea typeface="ＭＳ Ｐゴシック" charset="0"/>
                <a:cs typeface="Arial"/>
              </a:rPr>
              <a:t>AXOR MONTREUX . </a:t>
            </a:r>
            <a:endParaRPr lang="de-DE" sz="900" dirty="0">
              <a:solidFill>
                <a:srgbClr val="000000"/>
              </a:solidFill>
              <a:ea typeface="ＭＳ Ｐゴシック" charset="0"/>
              <a:cs typeface="Arial"/>
            </a:endParaRPr>
          </a:p>
        </p:txBody>
      </p:sp>
    </p:spTree>
    <p:extLst>
      <p:ext uri="{BB962C8B-B14F-4D97-AF65-F5344CB8AC3E}">
        <p14:creationId xmlns:p14="http://schemas.microsoft.com/office/powerpoint/2010/main" val="2195783899"/>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5303" y="436377"/>
            <a:ext cx="225869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900" dirty="0">
                <a:solidFill>
                  <a:srgbClr val="231F20"/>
                </a:solidFill>
                <a:ea typeface="ＭＳ Ｐゴシック" charset="0"/>
                <a:cs typeface="Arial"/>
              </a:rPr>
              <a:t>AXOR MONTREUX . </a:t>
            </a:r>
            <a:endParaRPr lang="de-DE"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de-DE" dirty="0" smtClean="0"/>
              <a:t>PERFECTION IN TRADITIONAL DESIGN</a:t>
            </a:r>
            <a:endParaRPr lang="de-DE" dirty="0"/>
          </a:p>
        </p:txBody>
      </p:sp>
      <p:sp>
        <p:nvSpPr>
          <p:cNvPr id="4" name="object 4"/>
          <p:cNvSpPr txBox="1"/>
          <p:nvPr/>
        </p:nvSpPr>
        <p:spPr>
          <a:xfrm>
            <a:off x="6746302" y="1239206"/>
            <a:ext cx="1939925" cy="246221"/>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1600" dirty="0">
                <a:solidFill>
                  <a:srgbClr val="87754F"/>
                </a:solidFill>
                <a:ea typeface="ＭＳ Ｐゴシック" charset="0"/>
                <a:cs typeface="Arial"/>
              </a:rPr>
              <a:t>AXOR MONTREUX</a:t>
            </a:r>
            <a:endParaRPr lang="de-DE" sz="1600" dirty="0">
              <a:solidFill>
                <a:srgbClr val="000000"/>
              </a:solidFill>
              <a:ea typeface="ＭＳ Ｐゴシック" charset="0"/>
              <a:cs typeface="Arial"/>
            </a:endParaRPr>
          </a:p>
        </p:txBody>
      </p:sp>
      <p:sp>
        <p:nvSpPr>
          <p:cNvPr id="6" name="object 6"/>
          <p:cNvSpPr/>
          <p:nvPr/>
        </p:nvSpPr>
        <p:spPr>
          <a:xfrm>
            <a:off x="4662004" y="1294399"/>
            <a:ext cx="868502" cy="1670146"/>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7" name="object 7"/>
          <p:cNvSpPr/>
          <p:nvPr/>
        </p:nvSpPr>
        <p:spPr>
          <a:xfrm>
            <a:off x="3613505" y="1294399"/>
            <a:ext cx="868502" cy="1670146"/>
          </a:xfrm>
          <a:prstGeom prst="rect">
            <a:avLst/>
          </a:prstGeom>
          <a:blipFill>
            <a:blip r:embed="rId4"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0" name="object 10"/>
          <p:cNvSpPr/>
          <p:nvPr/>
        </p:nvSpPr>
        <p:spPr>
          <a:xfrm>
            <a:off x="467994" y="1294399"/>
            <a:ext cx="2965500" cy="1670146"/>
          </a:xfrm>
          <a:prstGeom prst="rect">
            <a:avLst/>
          </a:prstGeom>
          <a:blipFill>
            <a:blip r:embed="rId5"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1" name="object 11"/>
          <p:cNvSpPr/>
          <p:nvPr/>
        </p:nvSpPr>
        <p:spPr>
          <a:xfrm>
            <a:off x="6759003" y="4332653"/>
            <a:ext cx="1917064" cy="482005"/>
          </a:xfrm>
          <a:custGeom>
            <a:avLst/>
            <a:gdLst/>
            <a:ahLst/>
            <a:cxnLst/>
            <a:rect l="l" t="t" r="r" b="b"/>
            <a:pathLst>
              <a:path w="1917065" h="482600">
                <a:moveTo>
                  <a:pt x="0" y="482396"/>
                </a:moveTo>
                <a:lnTo>
                  <a:pt x="1917001" y="482396"/>
                </a:lnTo>
                <a:lnTo>
                  <a:pt x="1917001" y="0"/>
                </a:lnTo>
                <a:lnTo>
                  <a:pt x="0" y="0"/>
                </a:lnTo>
                <a:lnTo>
                  <a:pt x="0" y="482396"/>
                </a:lnTo>
                <a:close/>
              </a:path>
            </a:pathLst>
          </a:custGeom>
          <a:solidFill>
            <a:srgbClr val="87754F"/>
          </a:solidFill>
        </p:spPr>
        <p:txBody>
          <a:bodyPr wrap="square" lIns="0" tIns="0" rIns="0" bIns="0" rtlCol="0"/>
          <a:lstStyle/>
          <a:p>
            <a:pPr defTabSz="457200" eaLnBrk="0" fontAlgn="base" hangingPunct="0">
              <a:spcBef>
                <a:spcPct val="0"/>
              </a:spcBef>
              <a:spcAft>
                <a:spcPct val="0"/>
              </a:spcAft>
            </a:pPr>
            <a:endParaRPr lang="de-DE" dirty="0">
              <a:solidFill>
                <a:srgbClr val="000000"/>
              </a:solidFill>
              <a:ea typeface="ＭＳ Ｐゴシック" charset="0"/>
            </a:endParaRPr>
          </a:p>
        </p:txBody>
      </p:sp>
      <p:sp>
        <p:nvSpPr>
          <p:cNvPr id="12" name="object 12"/>
          <p:cNvSpPr txBox="1"/>
          <p:nvPr/>
        </p:nvSpPr>
        <p:spPr>
          <a:xfrm>
            <a:off x="7120355" y="4404141"/>
            <a:ext cx="1194435" cy="355796"/>
          </a:xfrm>
          <a:prstGeom prst="rect">
            <a:avLst/>
          </a:prstGeom>
        </p:spPr>
        <p:txBody>
          <a:bodyPr vert="horz" wrap="square" lIns="0" tIns="0" rIns="0" bIns="0" rtlCol="0">
            <a:spAutoFit/>
          </a:bodyPr>
          <a:lstStyle/>
          <a:p>
            <a:pPr marL="12700" defTabSz="457200" eaLnBrk="0" fontAlgn="base" hangingPunct="0">
              <a:lnSpc>
                <a:spcPts val="1295"/>
              </a:lnSpc>
              <a:spcBef>
                <a:spcPct val="0"/>
              </a:spcBef>
              <a:spcAft>
                <a:spcPct val="0"/>
              </a:spcAft>
            </a:pPr>
            <a:r>
              <a:rPr lang="de-DE" sz="1200" dirty="0">
                <a:solidFill>
                  <a:srgbClr val="FFFFFF"/>
                </a:solidFill>
                <a:ea typeface="ＭＳ Ｐゴシック" charset="0"/>
                <a:cs typeface="Arial"/>
              </a:rPr>
              <a:t>INSPIRED BY</a:t>
            </a:r>
            <a:endParaRPr lang="de-DE" sz="1200" dirty="0">
              <a:solidFill>
                <a:srgbClr val="000000"/>
              </a:solidFill>
              <a:ea typeface="ＭＳ Ｐゴシック" charset="0"/>
              <a:cs typeface="Arial"/>
            </a:endParaRPr>
          </a:p>
          <a:p>
            <a:pPr marL="12700" defTabSz="457200" eaLnBrk="0" fontAlgn="base" hangingPunct="0">
              <a:lnSpc>
                <a:spcPts val="1420"/>
              </a:lnSpc>
              <a:spcBef>
                <a:spcPct val="0"/>
              </a:spcBef>
              <a:spcAft>
                <a:spcPct val="0"/>
              </a:spcAft>
            </a:pPr>
            <a:r>
              <a:rPr lang="de-DE" sz="1200" dirty="0">
                <a:solidFill>
                  <a:srgbClr val="FFFFFF"/>
                </a:solidFill>
                <a:ea typeface="ＭＳ Ｐゴシック" charset="0"/>
                <a:cs typeface="Arial"/>
              </a:rPr>
              <a:t>BELLE ÉPOQUE</a:t>
            </a:r>
            <a:endParaRPr lang="de-DE" sz="1200" dirty="0">
              <a:solidFill>
                <a:srgbClr val="000000"/>
              </a:solidFill>
              <a:ea typeface="ＭＳ Ｐゴシック" charset="0"/>
              <a:cs typeface="Arial"/>
            </a:endParaRPr>
          </a:p>
        </p:txBody>
      </p:sp>
      <p:sp>
        <p:nvSpPr>
          <p:cNvPr id="15" name="object 9"/>
          <p:cNvSpPr txBox="1"/>
          <p:nvPr/>
        </p:nvSpPr>
        <p:spPr>
          <a:xfrm>
            <a:off x="6739405" y="1971689"/>
            <a:ext cx="1995170" cy="361950"/>
          </a:xfrm>
          <a:prstGeom prst="rect">
            <a:avLst/>
          </a:prstGeom>
        </p:spPr>
        <p:txBody>
          <a:bodyPr vert="horz" wrap="square" lIns="0" tIns="0" rIns="0" bIns="0" rtlCol="0">
            <a:spAutoFit/>
          </a:bodyPr>
          <a:lstStyle/>
          <a:p>
            <a:pPr marL="184150" marR="5080" indent="-185738" defTabSz="457200" eaLnBrk="0" fontAlgn="base" hangingPunct="0">
              <a:lnSpc>
                <a:spcPts val="1400"/>
              </a:lnSpc>
              <a:spcBef>
                <a:spcPct val="0"/>
              </a:spcBef>
              <a:spcAft>
                <a:spcPct val="0"/>
              </a:spcAft>
            </a:pPr>
            <a:r>
              <a:rPr sz="1200" dirty="0">
                <a:solidFill>
                  <a:srgbClr val="231F20"/>
                </a:solidFill>
                <a:ea typeface="ＭＳ Ｐゴシック" charset="0"/>
                <a:cs typeface="Arial"/>
              </a:rPr>
              <a:t>+ </a:t>
            </a:r>
            <a:r>
              <a:rPr lang="de-DE" sz="1200" dirty="0">
                <a:solidFill>
                  <a:srgbClr val="231F20"/>
                </a:solidFill>
                <a:ea typeface="ＭＳ Ｐゴシック" charset="0"/>
                <a:cs typeface="Arial"/>
              </a:rPr>
              <a:t>	</a:t>
            </a:r>
            <a:r>
              <a:rPr sz="1200" dirty="0">
                <a:solidFill>
                  <a:srgbClr val="231F20"/>
                </a:solidFill>
                <a:ea typeface="ＭＳ Ｐゴシック" charset="0"/>
                <a:cs typeface="Arial"/>
              </a:rPr>
              <a:t>Consistent, unique design  </a:t>
            </a:r>
            <a:r>
              <a:rPr lang="en-US" sz="1200" dirty="0" smtClean="0">
                <a:solidFill>
                  <a:srgbClr val="231F20"/>
                </a:solidFill>
                <a:ea typeface="ＭＳ Ｐゴシック" charset="0"/>
                <a:cs typeface="Arial"/>
              </a:rPr>
              <a:t>language</a:t>
            </a:r>
            <a:endParaRPr lang="en-US" sz="1200" dirty="0">
              <a:solidFill>
                <a:srgbClr val="000000"/>
              </a:solidFill>
              <a:ea typeface="ＭＳ Ｐゴシック" charset="0"/>
              <a:cs typeface="Arial"/>
            </a:endParaRPr>
          </a:p>
        </p:txBody>
      </p:sp>
      <p:sp>
        <p:nvSpPr>
          <p:cNvPr id="19" name="object 8"/>
          <p:cNvSpPr txBox="1"/>
          <p:nvPr/>
        </p:nvSpPr>
        <p:spPr>
          <a:xfrm>
            <a:off x="6739405" y="1684473"/>
            <a:ext cx="2238050"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sz="1200" dirty="0">
                <a:solidFill>
                  <a:srgbClr val="231F20"/>
                </a:solidFill>
                <a:ea typeface="ＭＳ Ｐゴシック" charset="0"/>
                <a:cs typeface="Arial"/>
              </a:rPr>
              <a:t>+</a:t>
            </a:r>
            <a:r>
              <a:rPr lang="de-DE" sz="1200" dirty="0">
                <a:solidFill>
                  <a:srgbClr val="231F20"/>
                </a:solidFill>
                <a:ea typeface="ＭＳ Ｐゴシック" charset="0"/>
                <a:cs typeface="Arial"/>
              </a:rPr>
              <a:t>	</a:t>
            </a:r>
            <a:r>
              <a:rPr sz="1200" dirty="0">
                <a:solidFill>
                  <a:srgbClr val="231F20"/>
                </a:solidFill>
                <a:ea typeface="ＭＳ Ｐゴシック" charset="0"/>
                <a:cs typeface="Arial"/>
              </a:rPr>
              <a:t>Complete collection</a:t>
            </a:r>
            <a:endParaRPr sz="1200" dirty="0">
              <a:solidFill>
                <a:srgbClr val="000000"/>
              </a:solidFill>
              <a:ea typeface="ＭＳ Ｐゴシック" charset="0"/>
              <a:cs typeface="Arial"/>
            </a:endParaRPr>
          </a:p>
        </p:txBody>
      </p:sp>
      <p:pic>
        <p:nvPicPr>
          <p:cNvPr id="205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17177" r="13246" b="3234"/>
          <a:stretch/>
        </p:blipFill>
        <p:spPr bwMode="auto">
          <a:xfrm>
            <a:off x="5710504" y="1288050"/>
            <a:ext cx="944296" cy="3521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4927" b="8678"/>
          <a:stretch/>
        </p:blipFill>
        <p:spPr bwMode="auto">
          <a:xfrm>
            <a:off x="2561019" y="3142723"/>
            <a:ext cx="2973474" cy="167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8">
            <a:extLst>
              <a:ext uri="{28A0092B-C50C-407E-A947-70E740481C1C}">
                <a14:useLocalDpi xmlns:a14="http://schemas.microsoft.com/office/drawing/2010/main" val="0"/>
              </a:ext>
            </a:extLst>
          </a:blip>
          <a:srcRect b="12755"/>
          <a:stretch/>
        </p:blipFill>
        <p:spPr bwMode="auto">
          <a:xfrm>
            <a:off x="455303" y="3137972"/>
            <a:ext cx="1916380" cy="16719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7231281"/>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5303" y="436377"/>
            <a:ext cx="225869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900" dirty="0">
                <a:solidFill>
                  <a:srgbClr val="231F20"/>
                </a:solidFill>
                <a:ea typeface="ＭＳ Ｐゴシック" charset="0"/>
                <a:cs typeface="Arial"/>
              </a:rPr>
              <a:t>AXOR MONTREUX . </a:t>
            </a:r>
            <a:endParaRPr lang="de-DE"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de-DE" dirty="0" smtClean="0">
                <a:solidFill>
                  <a:schemeClr val="tx1"/>
                </a:solidFill>
              </a:rPr>
              <a:t>PERFECTION IN TRADITIONAL DESIGN</a:t>
            </a:r>
            <a:endParaRPr lang="de-DE" dirty="0">
              <a:solidFill>
                <a:schemeClr val="tx1"/>
              </a:solidFill>
            </a:endParaRPr>
          </a:p>
        </p:txBody>
      </p:sp>
      <p:sp>
        <p:nvSpPr>
          <p:cNvPr id="5" name="object 5"/>
          <p:cNvSpPr txBox="1"/>
          <p:nvPr/>
        </p:nvSpPr>
        <p:spPr>
          <a:xfrm>
            <a:off x="6746301" y="1239208"/>
            <a:ext cx="1820545" cy="254321"/>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1600" dirty="0">
                <a:solidFill>
                  <a:srgbClr val="87754F"/>
                </a:solidFill>
                <a:ea typeface="ＭＳ Ｐゴシック" charset="0"/>
                <a:cs typeface="Arial"/>
              </a:rPr>
              <a:t>AXOR MONTREUX</a:t>
            </a:r>
            <a:endParaRPr lang="de-DE" sz="1600" dirty="0">
              <a:solidFill>
                <a:srgbClr val="000000"/>
              </a:solidFill>
              <a:ea typeface="ＭＳ Ｐゴシック" charset="0"/>
              <a:cs typeface="Arial"/>
            </a:endParaRPr>
          </a:p>
        </p:txBody>
      </p:sp>
      <p:sp>
        <p:nvSpPr>
          <p:cNvPr id="6" name="object 6"/>
          <p:cNvSpPr/>
          <p:nvPr/>
        </p:nvSpPr>
        <p:spPr>
          <a:xfrm>
            <a:off x="467994" y="1294401"/>
            <a:ext cx="6110998" cy="3520069"/>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8" name="object 8"/>
          <p:cNvSpPr txBox="1"/>
          <p:nvPr/>
        </p:nvSpPr>
        <p:spPr>
          <a:xfrm>
            <a:off x="4979248" y="2573623"/>
            <a:ext cx="1066511" cy="538609"/>
          </a:xfrm>
          <a:prstGeom prst="rect">
            <a:avLst/>
          </a:prstGeom>
        </p:spPr>
        <p:txBody>
          <a:bodyPr vert="horz" wrap="square" lIns="0" tIns="0" rIns="0" bIns="0" rtlCol="0">
            <a:spAutoFit/>
          </a:bodyPr>
          <a:lstStyle/>
          <a:p>
            <a:pPr marL="12700" marR="5080" defTabSz="457200" eaLnBrk="0" fontAlgn="base" hangingPunct="0">
              <a:lnSpc>
                <a:spcPts val="1400"/>
              </a:lnSpc>
              <a:spcBef>
                <a:spcPct val="0"/>
              </a:spcBef>
              <a:spcAft>
                <a:spcPct val="0"/>
              </a:spcAft>
            </a:pPr>
            <a:r>
              <a:rPr sz="1200" dirty="0">
                <a:solidFill>
                  <a:schemeClr val="bg1"/>
                </a:solidFill>
                <a:effectLst>
                  <a:outerShdw blurRad="38100" dist="38100" dir="2700000" algn="tl">
                    <a:srgbClr val="000000">
                      <a:alpha val="43137"/>
                    </a:srgbClr>
                  </a:outerShdw>
                </a:effectLst>
                <a:ea typeface="ＭＳ Ｐゴシック" charset="0"/>
                <a:cs typeface="Arial"/>
              </a:rPr>
              <a:t>Reference to early</a:t>
            </a:r>
            <a:r>
              <a:rPr lang="de-DE" sz="1200" dirty="0">
                <a:solidFill>
                  <a:schemeClr val="bg1"/>
                </a:solidFill>
                <a:effectLst>
                  <a:outerShdw blurRad="38100" dist="38100" dir="2700000" algn="tl">
                    <a:srgbClr val="000000">
                      <a:alpha val="43137"/>
                    </a:srgbClr>
                  </a:outerShdw>
                </a:effectLst>
                <a:ea typeface="ＭＳ Ｐゴシック" charset="0"/>
                <a:cs typeface="Arial"/>
              </a:rPr>
              <a:t> </a:t>
            </a:r>
            <a:r>
              <a:rPr sz="1200" dirty="0">
                <a:solidFill>
                  <a:schemeClr val="bg1"/>
                </a:solidFill>
                <a:effectLst>
                  <a:outerShdw blurRad="38100" dist="38100" dir="2700000" algn="tl">
                    <a:srgbClr val="000000">
                      <a:alpha val="43137"/>
                    </a:srgbClr>
                  </a:outerShdw>
                </a:effectLst>
                <a:ea typeface="ＭＳ Ｐゴシック" charset="0"/>
                <a:cs typeface="Arial"/>
              </a:rPr>
              <a:t>20th century</a:t>
            </a:r>
          </a:p>
        </p:txBody>
      </p:sp>
      <p:sp>
        <p:nvSpPr>
          <p:cNvPr id="9" name="object 9"/>
          <p:cNvSpPr/>
          <p:nvPr/>
        </p:nvSpPr>
        <p:spPr>
          <a:xfrm>
            <a:off x="6759003" y="4332653"/>
            <a:ext cx="1917064" cy="482005"/>
          </a:xfrm>
          <a:custGeom>
            <a:avLst/>
            <a:gdLst/>
            <a:ahLst/>
            <a:cxnLst/>
            <a:rect l="l" t="t" r="r" b="b"/>
            <a:pathLst>
              <a:path w="1917065" h="482600">
                <a:moveTo>
                  <a:pt x="0" y="482396"/>
                </a:moveTo>
                <a:lnTo>
                  <a:pt x="1917001" y="482396"/>
                </a:lnTo>
                <a:lnTo>
                  <a:pt x="1917001" y="0"/>
                </a:lnTo>
                <a:lnTo>
                  <a:pt x="0" y="0"/>
                </a:lnTo>
                <a:lnTo>
                  <a:pt x="0" y="482396"/>
                </a:lnTo>
                <a:close/>
              </a:path>
            </a:pathLst>
          </a:custGeom>
          <a:solidFill>
            <a:srgbClr val="87754F"/>
          </a:solid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0" name="object 10"/>
          <p:cNvSpPr txBox="1"/>
          <p:nvPr/>
        </p:nvSpPr>
        <p:spPr>
          <a:xfrm>
            <a:off x="7120355" y="4404141"/>
            <a:ext cx="1194435" cy="355796"/>
          </a:xfrm>
          <a:prstGeom prst="rect">
            <a:avLst/>
          </a:prstGeom>
        </p:spPr>
        <p:txBody>
          <a:bodyPr vert="horz" wrap="square" lIns="0" tIns="0" rIns="0" bIns="0" rtlCol="0">
            <a:spAutoFit/>
          </a:bodyPr>
          <a:lstStyle/>
          <a:p>
            <a:pPr marL="12700" defTabSz="457200" eaLnBrk="0" fontAlgn="base" hangingPunct="0">
              <a:lnSpc>
                <a:spcPts val="1295"/>
              </a:lnSpc>
              <a:spcBef>
                <a:spcPct val="0"/>
              </a:spcBef>
              <a:spcAft>
                <a:spcPct val="0"/>
              </a:spcAft>
            </a:pPr>
            <a:r>
              <a:rPr lang="de-DE" sz="1200" dirty="0">
                <a:solidFill>
                  <a:srgbClr val="FFFFFF"/>
                </a:solidFill>
                <a:ea typeface="ＭＳ Ｐゴシック" charset="0"/>
                <a:cs typeface="Arial"/>
              </a:rPr>
              <a:t>INSPIRED BY</a:t>
            </a:r>
            <a:endParaRPr lang="de-DE" sz="1200" dirty="0">
              <a:solidFill>
                <a:srgbClr val="000000"/>
              </a:solidFill>
              <a:ea typeface="ＭＳ Ｐゴシック" charset="0"/>
              <a:cs typeface="Arial"/>
            </a:endParaRPr>
          </a:p>
          <a:p>
            <a:pPr marL="12700" defTabSz="457200" eaLnBrk="0" fontAlgn="base" hangingPunct="0">
              <a:lnSpc>
                <a:spcPts val="1420"/>
              </a:lnSpc>
              <a:spcBef>
                <a:spcPct val="0"/>
              </a:spcBef>
              <a:spcAft>
                <a:spcPct val="0"/>
              </a:spcAft>
            </a:pPr>
            <a:r>
              <a:rPr lang="de-DE" sz="1200" dirty="0">
                <a:solidFill>
                  <a:srgbClr val="FFFFFF"/>
                </a:solidFill>
                <a:ea typeface="ＭＳ Ｐゴシック" charset="0"/>
                <a:cs typeface="Arial"/>
              </a:rPr>
              <a:t>BELLE ÉPOQUE</a:t>
            </a:r>
            <a:endParaRPr lang="de-DE" sz="1200" dirty="0">
              <a:solidFill>
                <a:srgbClr val="000000"/>
              </a:solidFill>
              <a:ea typeface="ＭＳ Ｐゴシック" charset="0"/>
              <a:cs typeface="Arial"/>
            </a:endParaRPr>
          </a:p>
        </p:txBody>
      </p:sp>
      <p:sp>
        <p:nvSpPr>
          <p:cNvPr id="28" name="object 9"/>
          <p:cNvSpPr txBox="1"/>
          <p:nvPr/>
        </p:nvSpPr>
        <p:spPr>
          <a:xfrm>
            <a:off x="6739405" y="1971689"/>
            <a:ext cx="1995170" cy="361950"/>
          </a:xfrm>
          <a:prstGeom prst="rect">
            <a:avLst/>
          </a:prstGeom>
        </p:spPr>
        <p:txBody>
          <a:bodyPr vert="horz" wrap="square" lIns="0" tIns="0" rIns="0" bIns="0" rtlCol="0">
            <a:spAutoFit/>
          </a:bodyPr>
          <a:lstStyle/>
          <a:p>
            <a:pPr marL="184150" marR="5080" indent="-185738" defTabSz="457200" eaLnBrk="0" fontAlgn="base" hangingPunct="0">
              <a:lnSpc>
                <a:spcPts val="1400"/>
              </a:lnSpc>
              <a:spcBef>
                <a:spcPct val="0"/>
              </a:spcBef>
              <a:spcAft>
                <a:spcPct val="0"/>
              </a:spcAft>
            </a:pPr>
            <a:r>
              <a:rPr sz="1200" dirty="0">
                <a:solidFill>
                  <a:srgbClr val="231F20"/>
                </a:solidFill>
                <a:ea typeface="ＭＳ Ｐゴシック" charset="0"/>
                <a:cs typeface="Arial"/>
              </a:rPr>
              <a:t>+ </a:t>
            </a:r>
            <a:r>
              <a:rPr lang="de-DE" sz="1200" dirty="0">
                <a:solidFill>
                  <a:srgbClr val="231F20"/>
                </a:solidFill>
                <a:ea typeface="ＭＳ Ｐゴシック" charset="0"/>
                <a:cs typeface="Arial"/>
              </a:rPr>
              <a:t>	</a:t>
            </a:r>
            <a:r>
              <a:rPr sz="1200" dirty="0">
                <a:solidFill>
                  <a:srgbClr val="231F20"/>
                </a:solidFill>
                <a:ea typeface="ＭＳ Ｐゴシック" charset="0"/>
                <a:cs typeface="Arial"/>
              </a:rPr>
              <a:t>Consistent, unique design  language</a:t>
            </a:r>
            <a:endParaRPr sz="1200" dirty="0">
              <a:solidFill>
                <a:srgbClr val="000000"/>
              </a:solidFill>
              <a:ea typeface="ＭＳ Ｐゴシック" charset="0"/>
              <a:cs typeface="Arial"/>
            </a:endParaRPr>
          </a:p>
        </p:txBody>
      </p:sp>
      <p:sp>
        <p:nvSpPr>
          <p:cNvPr id="29" name="object 10"/>
          <p:cNvSpPr txBox="1"/>
          <p:nvPr/>
        </p:nvSpPr>
        <p:spPr>
          <a:xfrm>
            <a:off x="6739405" y="2422856"/>
            <a:ext cx="148653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sz="1200" dirty="0">
                <a:solidFill>
                  <a:srgbClr val="231F20"/>
                </a:solidFill>
                <a:ea typeface="ＭＳ Ｐゴシック" charset="0"/>
                <a:cs typeface="Arial"/>
              </a:rPr>
              <a:t>+ </a:t>
            </a:r>
            <a:r>
              <a:rPr lang="de-DE" sz="1200" dirty="0">
                <a:solidFill>
                  <a:srgbClr val="231F20"/>
                </a:solidFill>
                <a:ea typeface="ＭＳ Ｐゴシック" charset="0"/>
                <a:cs typeface="Arial"/>
              </a:rPr>
              <a:t>	</a:t>
            </a:r>
            <a:r>
              <a:rPr sz="1200" dirty="0">
                <a:solidFill>
                  <a:srgbClr val="231F20"/>
                </a:solidFill>
                <a:ea typeface="ＭＳ Ｐゴシック" charset="0"/>
                <a:cs typeface="Arial"/>
              </a:rPr>
              <a:t>Authentic, additive  execution</a:t>
            </a:r>
            <a:endParaRPr sz="1200" dirty="0">
              <a:solidFill>
                <a:srgbClr val="000000"/>
              </a:solidFill>
              <a:ea typeface="ＭＳ Ｐゴシック" charset="0"/>
              <a:cs typeface="Arial"/>
            </a:endParaRPr>
          </a:p>
        </p:txBody>
      </p:sp>
      <p:sp>
        <p:nvSpPr>
          <p:cNvPr id="31" name="object 8"/>
          <p:cNvSpPr txBox="1"/>
          <p:nvPr/>
        </p:nvSpPr>
        <p:spPr>
          <a:xfrm>
            <a:off x="6739405" y="1684473"/>
            <a:ext cx="2238050"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sz="1200" dirty="0">
                <a:solidFill>
                  <a:srgbClr val="231F20"/>
                </a:solidFill>
                <a:ea typeface="ＭＳ Ｐゴシック" charset="0"/>
                <a:cs typeface="Arial"/>
              </a:rPr>
              <a:t>+</a:t>
            </a:r>
            <a:r>
              <a:rPr lang="de-DE" sz="1200" dirty="0">
                <a:solidFill>
                  <a:srgbClr val="231F20"/>
                </a:solidFill>
                <a:ea typeface="ＭＳ Ｐゴシック" charset="0"/>
                <a:cs typeface="Arial"/>
              </a:rPr>
              <a:t>	</a:t>
            </a:r>
            <a:r>
              <a:rPr sz="1200" dirty="0">
                <a:solidFill>
                  <a:srgbClr val="231F20"/>
                </a:solidFill>
                <a:ea typeface="ＭＳ Ｐゴシック" charset="0"/>
                <a:cs typeface="Arial"/>
              </a:rPr>
              <a:t>Complete collection</a:t>
            </a:r>
            <a:endParaRPr sz="1200" dirty="0">
              <a:solidFill>
                <a:srgbClr val="000000"/>
              </a:solidFill>
              <a:ea typeface="ＭＳ Ｐゴシック" charset="0"/>
              <a:cs typeface="Arial"/>
            </a:endParaRPr>
          </a:p>
        </p:txBody>
      </p:sp>
      <p:sp>
        <p:nvSpPr>
          <p:cNvPr id="30" name="object 7"/>
          <p:cNvSpPr/>
          <p:nvPr/>
        </p:nvSpPr>
        <p:spPr>
          <a:xfrm>
            <a:off x="5534302" y="4059116"/>
            <a:ext cx="166399" cy="124857"/>
          </a:xfrm>
          <a:custGeom>
            <a:avLst/>
            <a:gdLst/>
            <a:ahLst/>
            <a:cxnLst/>
            <a:rect l="l" t="t" r="r" b="b"/>
            <a:pathLst>
              <a:path w="455295" h="341629">
                <a:moveTo>
                  <a:pt x="429121" y="277202"/>
                </a:moveTo>
                <a:lnTo>
                  <a:pt x="409575" y="270365"/>
                </a:lnTo>
                <a:lnTo>
                  <a:pt x="390995" y="262038"/>
                </a:lnTo>
                <a:lnTo>
                  <a:pt x="375978" y="254520"/>
                </a:lnTo>
                <a:lnTo>
                  <a:pt x="367119" y="250113"/>
                </a:lnTo>
                <a:lnTo>
                  <a:pt x="335278" y="216761"/>
                </a:lnTo>
                <a:lnTo>
                  <a:pt x="324754" y="210716"/>
                </a:lnTo>
                <a:lnTo>
                  <a:pt x="307842" y="172336"/>
                </a:lnTo>
                <a:lnTo>
                  <a:pt x="307785" y="158482"/>
                </a:lnTo>
                <a:lnTo>
                  <a:pt x="313831" y="143071"/>
                </a:lnTo>
                <a:lnTo>
                  <a:pt x="327719" y="128494"/>
                </a:lnTo>
                <a:lnTo>
                  <a:pt x="342705" y="115712"/>
                </a:lnTo>
                <a:lnTo>
                  <a:pt x="352044" y="105688"/>
                </a:lnTo>
                <a:lnTo>
                  <a:pt x="355092" y="95183"/>
                </a:lnTo>
                <a:lnTo>
                  <a:pt x="356135" y="81299"/>
                </a:lnTo>
                <a:lnTo>
                  <a:pt x="355914" y="65628"/>
                </a:lnTo>
                <a:lnTo>
                  <a:pt x="339219" y="19360"/>
                </a:lnTo>
                <a:lnTo>
                  <a:pt x="295205" y="1100"/>
                </a:lnTo>
                <a:lnTo>
                  <a:pt x="254180" y="0"/>
                </a:lnTo>
                <a:lnTo>
                  <a:pt x="238341" y="50"/>
                </a:lnTo>
                <a:lnTo>
                  <a:pt x="217399" y="50"/>
                </a:lnTo>
                <a:lnTo>
                  <a:pt x="201705" y="0"/>
                </a:lnTo>
                <a:lnTo>
                  <a:pt x="181285" y="234"/>
                </a:lnTo>
                <a:lnTo>
                  <a:pt x="141656" y="2793"/>
                </a:lnTo>
                <a:lnTo>
                  <a:pt x="104618" y="34043"/>
                </a:lnTo>
                <a:lnTo>
                  <a:pt x="98689" y="81299"/>
                </a:lnTo>
                <a:lnTo>
                  <a:pt x="99736" y="95183"/>
                </a:lnTo>
                <a:lnTo>
                  <a:pt x="102769" y="105688"/>
                </a:lnTo>
                <a:lnTo>
                  <a:pt x="112112" y="115712"/>
                </a:lnTo>
                <a:lnTo>
                  <a:pt x="127096" y="128494"/>
                </a:lnTo>
                <a:lnTo>
                  <a:pt x="140984" y="143071"/>
                </a:lnTo>
                <a:lnTo>
                  <a:pt x="147041" y="158482"/>
                </a:lnTo>
                <a:lnTo>
                  <a:pt x="146969" y="172336"/>
                </a:lnTo>
                <a:lnTo>
                  <a:pt x="146750" y="183110"/>
                </a:lnTo>
                <a:lnTo>
                  <a:pt x="119535" y="216761"/>
                </a:lnTo>
                <a:lnTo>
                  <a:pt x="110033" y="221817"/>
                </a:lnTo>
                <a:lnTo>
                  <a:pt x="102438" y="227395"/>
                </a:lnTo>
                <a:lnTo>
                  <a:pt x="95531" y="234987"/>
                </a:lnTo>
                <a:lnTo>
                  <a:pt x="90304" y="242970"/>
                </a:lnTo>
                <a:lnTo>
                  <a:pt x="87745" y="249719"/>
                </a:lnTo>
                <a:lnTo>
                  <a:pt x="80470" y="253143"/>
                </a:lnTo>
                <a:lnTo>
                  <a:pt x="65364" y="260779"/>
                </a:lnTo>
                <a:lnTo>
                  <a:pt x="45671" y="269755"/>
                </a:lnTo>
                <a:lnTo>
                  <a:pt x="24638" y="277202"/>
                </a:lnTo>
                <a:lnTo>
                  <a:pt x="9056" y="289694"/>
                </a:lnTo>
                <a:lnTo>
                  <a:pt x="1918" y="309636"/>
                </a:lnTo>
                <a:lnTo>
                  <a:pt x="0" y="328128"/>
                </a:lnTo>
                <a:lnTo>
                  <a:pt x="76" y="336269"/>
                </a:lnTo>
                <a:lnTo>
                  <a:pt x="76" y="338911"/>
                </a:lnTo>
                <a:lnTo>
                  <a:pt x="1943" y="341045"/>
                </a:lnTo>
                <a:lnTo>
                  <a:pt x="4204" y="341045"/>
                </a:lnTo>
                <a:lnTo>
                  <a:pt x="56503" y="341045"/>
                </a:lnTo>
                <a:lnTo>
                  <a:pt x="397282" y="341045"/>
                </a:lnTo>
                <a:lnTo>
                  <a:pt x="449555" y="341045"/>
                </a:lnTo>
                <a:lnTo>
                  <a:pt x="451841" y="341045"/>
                </a:lnTo>
                <a:lnTo>
                  <a:pt x="453708" y="338911"/>
                </a:lnTo>
                <a:lnTo>
                  <a:pt x="453708" y="336269"/>
                </a:lnTo>
                <a:lnTo>
                  <a:pt x="455152" y="306471"/>
                </a:lnTo>
                <a:lnTo>
                  <a:pt x="453073" y="290386"/>
                </a:lnTo>
                <a:lnTo>
                  <a:pt x="445164" y="282475"/>
                </a:lnTo>
                <a:lnTo>
                  <a:pt x="429121" y="277202"/>
                </a:lnTo>
                <a:close/>
              </a:path>
            </a:pathLst>
          </a:custGeom>
          <a:solidFill>
            <a:schemeClr val="bg1"/>
          </a:solidFill>
          <a:ln w="8890">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32" name="object 8"/>
          <p:cNvSpPr/>
          <p:nvPr/>
        </p:nvSpPr>
        <p:spPr>
          <a:xfrm>
            <a:off x="5574201" y="2927443"/>
            <a:ext cx="659793" cy="729880"/>
          </a:xfrm>
          <a:custGeom>
            <a:avLst/>
            <a:gdLst/>
            <a:ahLst/>
            <a:cxnLst/>
            <a:rect l="l" t="t" r="r" b="b"/>
            <a:pathLst>
              <a:path w="1805304" h="1997075">
                <a:moveTo>
                  <a:pt x="214680" y="1996579"/>
                </a:moveTo>
                <a:lnTo>
                  <a:pt x="214680" y="866330"/>
                </a:lnTo>
                <a:lnTo>
                  <a:pt x="214007" y="866330"/>
                </a:lnTo>
                <a:lnTo>
                  <a:pt x="217924" y="819165"/>
                </a:lnTo>
                <a:lnTo>
                  <a:pt x="224957" y="772951"/>
                </a:lnTo>
                <a:lnTo>
                  <a:pt x="235001" y="727795"/>
                </a:lnTo>
                <a:lnTo>
                  <a:pt x="247949" y="683802"/>
                </a:lnTo>
                <a:lnTo>
                  <a:pt x="263694" y="641081"/>
                </a:lnTo>
                <a:lnTo>
                  <a:pt x="282130" y="599737"/>
                </a:lnTo>
                <a:lnTo>
                  <a:pt x="303150" y="559876"/>
                </a:lnTo>
                <a:lnTo>
                  <a:pt x="326647" y="521606"/>
                </a:lnTo>
                <a:lnTo>
                  <a:pt x="352514" y="485033"/>
                </a:lnTo>
                <a:lnTo>
                  <a:pt x="380646" y="450263"/>
                </a:lnTo>
                <a:lnTo>
                  <a:pt x="410934" y="417403"/>
                </a:lnTo>
                <a:lnTo>
                  <a:pt x="443274" y="386560"/>
                </a:lnTo>
                <a:lnTo>
                  <a:pt x="477558" y="357840"/>
                </a:lnTo>
                <a:lnTo>
                  <a:pt x="513679" y="331349"/>
                </a:lnTo>
                <a:lnTo>
                  <a:pt x="551531" y="307194"/>
                </a:lnTo>
                <a:lnTo>
                  <a:pt x="591007" y="285483"/>
                </a:lnTo>
                <a:lnTo>
                  <a:pt x="632000" y="266320"/>
                </a:lnTo>
                <a:lnTo>
                  <a:pt x="674405" y="249813"/>
                </a:lnTo>
                <a:lnTo>
                  <a:pt x="718114" y="236069"/>
                </a:lnTo>
                <a:lnTo>
                  <a:pt x="763020" y="225193"/>
                </a:lnTo>
                <a:lnTo>
                  <a:pt x="809017" y="217293"/>
                </a:lnTo>
                <a:lnTo>
                  <a:pt x="855999" y="212475"/>
                </a:lnTo>
                <a:lnTo>
                  <a:pt x="903859" y="210845"/>
                </a:lnTo>
                <a:lnTo>
                  <a:pt x="952985" y="212531"/>
                </a:lnTo>
                <a:lnTo>
                  <a:pt x="1001181" y="217517"/>
                </a:lnTo>
                <a:lnTo>
                  <a:pt x="1048331" y="225693"/>
                </a:lnTo>
                <a:lnTo>
                  <a:pt x="1094321" y="236950"/>
                </a:lnTo>
                <a:lnTo>
                  <a:pt x="1139035" y="251176"/>
                </a:lnTo>
                <a:lnTo>
                  <a:pt x="1182357" y="268264"/>
                </a:lnTo>
                <a:lnTo>
                  <a:pt x="1224173" y="288102"/>
                </a:lnTo>
                <a:lnTo>
                  <a:pt x="1264367" y="310582"/>
                </a:lnTo>
                <a:lnTo>
                  <a:pt x="1302825" y="335593"/>
                </a:lnTo>
                <a:lnTo>
                  <a:pt x="1339430" y="363026"/>
                </a:lnTo>
                <a:lnTo>
                  <a:pt x="1374068" y="392771"/>
                </a:lnTo>
                <a:lnTo>
                  <a:pt x="1406623" y="424718"/>
                </a:lnTo>
                <a:lnTo>
                  <a:pt x="1436981" y="458758"/>
                </a:lnTo>
                <a:lnTo>
                  <a:pt x="1465025" y="494780"/>
                </a:lnTo>
                <a:lnTo>
                  <a:pt x="1490642" y="532676"/>
                </a:lnTo>
                <a:lnTo>
                  <a:pt x="1513715" y="572335"/>
                </a:lnTo>
                <a:lnTo>
                  <a:pt x="1534129" y="613648"/>
                </a:lnTo>
                <a:lnTo>
                  <a:pt x="1551770" y="656504"/>
                </a:lnTo>
                <a:lnTo>
                  <a:pt x="1566521" y="700795"/>
                </a:lnTo>
                <a:lnTo>
                  <a:pt x="1578268" y="746410"/>
                </a:lnTo>
                <a:lnTo>
                  <a:pt x="1586896" y="793240"/>
                </a:lnTo>
                <a:lnTo>
                  <a:pt x="1592289" y="841175"/>
                </a:lnTo>
                <a:lnTo>
                  <a:pt x="1594332" y="890104"/>
                </a:lnTo>
                <a:lnTo>
                  <a:pt x="1804822" y="860526"/>
                </a:lnTo>
                <a:lnTo>
                  <a:pt x="1801490" y="812984"/>
                </a:lnTo>
                <a:lnTo>
                  <a:pt x="1795723" y="766151"/>
                </a:lnTo>
                <a:lnTo>
                  <a:pt x="1787583" y="720092"/>
                </a:lnTo>
                <a:lnTo>
                  <a:pt x="1777135" y="674869"/>
                </a:lnTo>
                <a:lnTo>
                  <a:pt x="1764441" y="630546"/>
                </a:lnTo>
                <a:lnTo>
                  <a:pt x="1749566" y="587186"/>
                </a:lnTo>
                <a:lnTo>
                  <a:pt x="1732572" y="544852"/>
                </a:lnTo>
                <a:lnTo>
                  <a:pt x="1713523" y="503608"/>
                </a:lnTo>
                <a:lnTo>
                  <a:pt x="1692483" y="463517"/>
                </a:lnTo>
                <a:lnTo>
                  <a:pt x="1669514" y="424642"/>
                </a:lnTo>
                <a:lnTo>
                  <a:pt x="1644681" y="387047"/>
                </a:lnTo>
                <a:lnTo>
                  <a:pt x="1618046" y="350794"/>
                </a:lnTo>
                <a:lnTo>
                  <a:pt x="1589673" y="315948"/>
                </a:lnTo>
                <a:lnTo>
                  <a:pt x="1559625" y="282571"/>
                </a:lnTo>
                <a:lnTo>
                  <a:pt x="1527967" y="250726"/>
                </a:lnTo>
                <a:lnTo>
                  <a:pt x="1494760" y="220477"/>
                </a:lnTo>
                <a:lnTo>
                  <a:pt x="1460070" y="191888"/>
                </a:lnTo>
                <a:lnTo>
                  <a:pt x="1423958" y="165021"/>
                </a:lnTo>
                <a:lnTo>
                  <a:pt x="1386489" y="139939"/>
                </a:lnTo>
                <a:lnTo>
                  <a:pt x="1347725" y="116707"/>
                </a:lnTo>
                <a:lnTo>
                  <a:pt x="1307731" y="95387"/>
                </a:lnTo>
                <a:lnTo>
                  <a:pt x="1266570" y="76042"/>
                </a:lnTo>
                <a:lnTo>
                  <a:pt x="1224305" y="58736"/>
                </a:lnTo>
                <a:lnTo>
                  <a:pt x="1181000" y="43533"/>
                </a:lnTo>
                <a:lnTo>
                  <a:pt x="1136717" y="30495"/>
                </a:lnTo>
                <a:lnTo>
                  <a:pt x="1091521" y="19685"/>
                </a:lnTo>
                <a:lnTo>
                  <a:pt x="1045474" y="11168"/>
                </a:lnTo>
                <a:lnTo>
                  <a:pt x="998641" y="5005"/>
                </a:lnTo>
                <a:lnTo>
                  <a:pt x="951084" y="1261"/>
                </a:lnTo>
                <a:lnTo>
                  <a:pt x="902868" y="0"/>
                </a:lnTo>
                <a:lnTo>
                  <a:pt x="854460" y="1272"/>
                </a:lnTo>
                <a:lnTo>
                  <a:pt x="806717" y="5045"/>
                </a:lnTo>
                <a:lnTo>
                  <a:pt x="759703" y="11257"/>
                </a:lnTo>
                <a:lnTo>
                  <a:pt x="713484" y="19842"/>
                </a:lnTo>
                <a:lnTo>
                  <a:pt x="668123" y="30736"/>
                </a:lnTo>
                <a:lnTo>
                  <a:pt x="623684" y="43876"/>
                </a:lnTo>
                <a:lnTo>
                  <a:pt x="580231" y="59197"/>
                </a:lnTo>
                <a:lnTo>
                  <a:pt x="537829" y="76635"/>
                </a:lnTo>
                <a:lnTo>
                  <a:pt x="496542" y="96127"/>
                </a:lnTo>
                <a:lnTo>
                  <a:pt x="456434" y="117608"/>
                </a:lnTo>
                <a:lnTo>
                  <a:pt x="417569" y="141014"/>
                </a:lnTo>
                <a:lnTo>
                  <a:pt x="380011" y="166281"/>
                </a:lnTo>
                <a:lnTo>
                  <a:pt x="343825" y="193345"/>
                </a:lnTo>
                <a:lnTo>
                  <a:pt x="309075" y="222143"/>
                </a:lnTo>
                <a:lnTo>
                  <a:pt x="275824" y="252609"/>
                </a:lnTo>
                <a:lnTo>
                  <a:pt x="244138" y="284680"/>
                </a:lnTo>
                <a:lnTo>
                  <a:pt x="214080" y="318292"/>
                </a:lnTo>
                <a:lnTo>
                  <a:pt x="185715" y="353381"/>
                </a:lnTo>
                <a:lnTo>
                  <a:pt x="159106" y="389883"/>
                </a:lnTo>
                <a:lnTo>
                  <a:pt x="134318" y="427734"/>
                </a:lnTo>
                <a:lnTo>
                  <a:pt x="111416" y="466869"/>
                </a:lnTo>
                <a:lnTo>
                  <a:pt x="90462" y="507225"/>
                </a:lnTo>
                <a:lnTo>
                  <a:pt x="71522" y="548737"/>
                </a:lnTo>
                <a:lnTo>
                  <a:pt x="54660" y="591342"/>
                </a:lnTo>
                <a:lnTo>
                  <a:pt x="39939" y="634976"/>
                </a:lnTo>
                <a:lnTo>
                  <a:pt x="27425" y="679574"/>
                </a:lnTo>
                <a:lnTo>
                  <a:pt x="17181" y="725073"/>
                </a:lnTo>
                <a:lnTo>
                  <a:pt x="9271" y="771407"/>
                </a:lnTo>
                <a:lnTo>
                  <a:pt x="3759" y="818515"/>
                </a:lnTo>
                <a:lnTo>
                  <a:pt x="711" y="866330"/>
                </a:lnTo>
                <a:lnTo>
                  <a:pt x="0" y="866330"/>
                </a:lnTo>
                <a:lnTo>
                  <a:pt x="0" y="1996579"/>
                </a:lnTo>
                <a:lnTo>
                  <a:pt x="214680" y="1996579"/>
                </a:lnTo>
                <a:close/>
              </a:path>
            </a:pathLst>
          </a:custGeom>
          <a:solidFill>
            <a:schemeClr val="bg1"/>
          </a:solidFill>
          <a:ln w="8890">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33" name="object 9"/>
          <p:cNvSpPr/>
          <p:nvPr/>
        </p:nvSpPr>
        <p:spPr>
          <a:xfrm>
            <a:off x="5934841" y="3462390"/>
            <a:ext cx="209797" cy="186821"/>
          </a:xfrm>
          <a:custGeom>
            <a:avLst/>
            <a:gdLst/>
            <a:ahLst/>
            <a:cxnLst/>
            <a:rect l="l" t="t" r="r" b="b"/>
            <a:pathLst>
              <a:path w="574039" h="511175">
                <a:moveTo>
                  <a:pt x="422859" y="477793"/>
                </a:moveTo>
                <a:lnTo>
                  <a:pt x="417207" y="477793"/>
                </a:lnTo>
                <a:lnTo>
                  <a:pt x="417207" y="472293"/>
                </a:lnTo>
                <a:lnTo>
                  <a:pt x="417207" y="470757"/>
                </a:lnTo>
                <a:lnTo>
                  <a:pt x="411556" y="459695"/>
                </a:lnTo>
                <a:lnTo>
                  <a:pt x="404571" y="459327"/>
                </a:lnTo>
                <a:lnTo>
                  <a:pt x="404571" y="331374"/>
                </a:lnTo>
                <a:lnTo>
                  <a:pt x="397128" y="324961"/>
                </a:lnTo>
                <a:lnTo>
                  <a:pt x="380188" y="318404"/>
                </a:lnTo>
                <a:lnTo>
                  <a:pt x="361717" y="313301"/>
                </a:lnTo>
                <a:lnTo>
                  <a:pt x="349681" y="311245"/>
                </a:lnTo>
                <a:lnTo>
                  <a:pt x="349681" y="215880"/>
                </a:lnTo>
                <a:lnTo>
                  <a:pt x="345185" y="178319"/>
                </a:lnTo>
                <a:lnTo>
                  <a:pt x="345235" y="157707"/>
                </a:lnTo>
                <a:lnTo>
                  <a:pt x="351226" y="146759"/>
                </a:lnTo>
                <a:lnTo>
                  <a:pt x="364553" y="138195"/>
                </a:lnTo>
                <a:lnTo>
                  <a:pt x="381985" y="131429"/>
                </a:lnTo>
                <a:lnTo>
                  <a:pt x="399356" y="129505"/>
                </a:lnTo>
                <a:lnTo>
                  <a:pt x="416601" y="130547"/>
                </a:lnTo>
                <a:lnTo>
                  <a:pt x="433654" y="132683"/>
                </a:lnTo>
                <a:lnTo>
                  <a:pt x="453358" y="136934"/>
                </a:lnTo>
                <a:lnTo>
                  <a:pt x="476475" y="143508"/>
                </a:lnTo>
                <a:lnTo>
                  <a:pt x="499730" y="149308"/>
                </a:lnTo>
                <a:lnTo>
                  <a:pt x="538199" y="146120"/>
                </a:lnTo>
                <a:lnTo>
                  <a:pt x="569003" y="116531"/>
                </a:lnTo>
                <a:lnTo>
                  <a:pt x="573887" y="95548"/>
                </a:lnTo>
                <a:lnTo>
                  <a:pt x="572556" y="73998"/>
                </a:lnTo>
                <a:lnTo>
                  <a:pt x="556107" y="33686"/>
                </a:lnTo>
                <a:lnTo>
                  <a:pt x="511362" y="25283"/>
                </a:lnTo>
                <a:lnTo>
                  <a:pt x="476732" y="26816"/>
                </a:lnTo>
                <a:lnTo>
                  <a:pt x="444152" y="32011"/>
                </a:lnTo>
                <a:lnTo>
                  <a:pt x="425940" y="37461"/>
                </a:lnTo>
                <a:lnTo>
                  <a:pt x="413626" y="38792"/>
                </a:lnTo>
                <a:lnTo>
                  <a:pt x="398741" y="31629"/>
                </a:lnTo>
                <a:lnTo>
                  <a:pt x="387906" y="20148"/>
                </a:lnTo>
                <a:lnTo>
                  <a:pt x="385337" y="11437"/>
                </a:lnTo>
                <a:lnTo>
                  <a:pt x="379043" y="5435"/>
                </a:lnTo>
                <a:lnTo>
                  <a:pt x="357035" y="2076"/>
                </a:lnTo>
                <a:lnTo>
                  <a:pt x="327032" y="908"/>
                </a:lnTo>
                <a:lnTo>
                  <a:pt x="305060" y="1038"/>
                </a:lnTo>
                <a:lnTo>
                  <a:pt x="291555" y="1687"/>
                </a:lnTo>
                <a:lnTo>
                  <a:pt x="286956" y="2076"/>
                </a:lnTo>
                <a:lnTo>
                  <a:pt x="271831" y="519"/>
                </a:lnTo>
                <a:lnTo>
                  <a:pt x="259491" y="0"/>
                </a:lnTo>
                <a:lnTo>
                  <a:pt x="243367" y="519"/>
                </a:lnTo>
                <a:lnTo>
                  <a:pt x="216890" y="2076"/>
                </a:lnTo>
                <a:lnTo>
                  <a:pt x="194867" y="5435"/>
                </a:lnTo>
                <a:lnTo>
                  <a:pt x="188563" y="11437"/>
                </a:lnTo>
                <a:lnTo>
                  <a:pt x="185983" y="20148"/>
                </a:lnTo>
                <a:lnTo>
                  <a:pt x="175132" y="31629"/>
                </a:lnTo>
                <a:lnTo>
                  <a:pt x="160253" y="38792"/>
                </a:lnTo>
                <a:lnTo>
                  <a:pt x="147940" y="37461"/>
                </a:lnTo>
                <a:lnTo>
                  <a:pt x="129729" y="32011"/>
                </a:lnTo>
                <a:lnTo>
                  <a:pt x="97154" y="26816"/>
                </a:lnTo>
                <a:lnTo>
                  <a:pt x="40797" y="26903"/>
                </a:lnTo>
                <a:lnTo>
                  <a:pt x="4540" y="55083"/>
                </a:lnTo>
                <a:lnTo>
                  <a:pt x="0" y="95548"/>
                </a:lnTo>
                <a:lnTo>
                  <a:pt x="4889" y="116531"/>
                </a:lnTo>
                <a:lnTo>
                  <a:pt x="18048" y="133970"/>
                </a:lnTo>
                <a:lnTo>
                  <a:pt x="35695" y="146120"/>
                </a:lnTo>
                <a:lnTo>
                  <a:pt x="54051" y="151237"/>
                </a:lnTo>
                <a:lnTo>
                  <a:pt x="74159" y="149308"/>
                </a:lnTo>
                <a:lnTo>
                  <a:pt x="97407" y="143508"/>
                </a:lnTo>
                <a:lnTo>
                  <a:pt x="120529" y="136934"/>
                </a:lnTo>
                <a:lnTo>
                  <a:pt x="140258" y="132683"/>
                </a:lnTo>
                <a:lnTo>
                  <a:pt x="157302" y="130547"/>
                </a:lnTo>
                <a:lnTo>
                  <a:pt x="174540" y="129505"/>
                </a:lnTo>
                <a:lnTo>
                  <a:pt x="191909" y="131429"/>
                </a:lnTo>
                <a:lnTo>
                  <a:pt x="209346" y="138195"/>
                </a:lnTo>
                <a:lnTo>
                  <a:pt x="221482" y="155846"/>
                </a:lnTo>
                <a:lnTo>
                  <a:pt x="225509" y="181938"/>
                </a:lnTo>
                <a:lnTo>
                  <a:pt x="225175" y="205580"/>
                </a:lnTo>
                <a:lnTo>
                  <a:pt x="224231" y="215880"/>
                </a:lnTo>
                <a:lnTo>
                  <a:pt x="224231" y="311245"/>
                </a:lnTo>
                <a:lnTo>
                  <a:pt x="212393" y="313129"/>
                </a:lnTo>
                <a:lnTo>
                  <a:pt x="193878" y="317547"/>
                </a:lnTo>
                <a:lnTo>
                  <a:pt x="176810" y="323846"/>
                </a:lnTo>
                <a:lnTo>
                  <a:pt x="169316" y="331374"/>
                </a:lnTo>
                <a:lnTo>
                  <a:pt x="169316" y="459378"/>
                </a:lnTo>
                <a:lnTo>
                  <a:pt x="162496" y="460152"/>
                </a:lnTo>
                <a:lnTo>
                  <a:pt x="157073" y="470769"/>
                </a:lnTo>
                <a:lnTo>
                  <a:pt x="157073" y="472293"/>
                </a:lnTo>
                <a:lnTo>
                  <a:pt x="157073" y="477793"/>
                </a:lnTo>
                <a:lnTo>
                  <a:pt x="151434" y="477793"/>
                </a:lnTo>
                <a:lnTo>
                  <a:pt x="143090" y="477793"/>
                </a:lnTo>
                <a:lnTo>
                  <a:pt x="136359" y="479037"/>
                </a:lnTo>
                <a:lnTo>
                  <a:pt x="136359" y="480574"/>
                </a:lnTo>
                <a:lnTo>
                  <a:pt x="136359" y="511143"/>
                </a:lnTo>
                <a:lnTo>
                  <a:pt x="437921" y="511143"/>
                </a:lnTo>
                <a:lnTo>
                  <a:pt x="437921" y="480574"/>
                </a:lnTo>
                <a:lnTo>
                  <a:pt x="437921" y="479037"/>
                </a:lnTo>
                <a:lnTo>
                  <a:pt x="431164" y="477793"/>
                </a:lnTo>
                <a:lnTo>
                  <a:pt x="422859" y="477793"/>
                </a:lnTo>
                <a:close/>
              </a:path>
            </a:pathLst>
          </a:custGeom>
          <a:solidFill>
            <a:schemeClr val="bg1"/>
          </a:solidFill>
          <a:ln w="8890">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34" name="object 10"/>
          <p:cNvSpPr/>
          <p:nvPr/>
        </p:nvSpPr>
        <p:spPr>
          <a:xfrm>
            <a:off x="5140212" y="3735684"/>
            <a:ext cx="304252" cy="163382"/>
          </a:xfrm>
          <a:custGeom>
            <a:avLst/>
            <a:gdLst/>
            <a:ahLst/>
            <a:cxnLst/>
            <a:rect l="l" t="t" r="r" b="b"/>
            <a:pathLst>
              <a:path w="832485" h="447039">
                <a:moveTo>
                  <a:pt x="832218" y="118732"/>
                </a:moveTo>
                <a:lnTo>
                  <a:pt x="411365" y="118732"/>
                </a:lnTo>
                <a:lnTo>
                  <a:pt x="406903" y="115134"/>
                </a:lnTo>
                <a:lnTo>
                  <a:pt x="401848" y="108935"/>
                </a:lnTo>
                <a:lnTo>
                  <a:pt x="394215" y="103453"/>
                </a:lnTo>
                <a:lnTo>
                  <a:pt x="359994" y="121450"/>
                </a:lnTo>
                <a:lnTo>
                  <a:pt x="351643" y="118138"/>
                </a:lnTo>
                <a:lnTo>
                  <a:pt x="339305" y="109464"/>
                </a:lnTo>
                <a:lnTo>
                  <a:pt x="327568" y="96747"/>
                </a:lnTo>
                <a:lnTo>
                  <a:pt x="321017" y="81305"/>
                </a:lnTo>
                <a:lnTo>
                  <a:pt x="321017" y="32448"/>
                </a:lnTo>
                <a:lnTo>
                  <a:pt x="323851" y="24648"/>
                </a:lnTo>
                <a:lnTo>
                  <a:pt x="329961" y="16581"/>
                </a:lnTo>
                <a:lnTo>
                  <a:pt x="336048" y="8468"/>
                </a:lnTo>
                <a:lnTo>
                  <a:pt x="338810" y="533"/>
                </a:lnTo>
                <a:lnTo>
                  <a:pt x="338810" y="0"/>
                </a:lnTo>
                <a:lnTo>
                  <a:pt x="0" y="0"/>
                </a:lnTo>
                <a:lnTo>
                  <a:pt x="3947" y="8475"/>
                </a:lnTo>
                <a:lnTo>
                  <a:pt x="10590" y="17505"/>
                </a:lnTo>
                <a:lnTo>
                  <a:pt x="16839" y="25894"/>
                </a:lnTo>
                <a:lnTo>
                  <a:pt x="19608" y="32448"/>
                </a:lnTo>
                <a:lnTo>
                  <a:pt x="19608" y="447014"/>
                </a:lnTo>
                <a:lnTo>
                  <a:pt x="321017" y="447014"/>
                </a:lnTo>
                <a:lnTo>
                  <a:pt x="321017" y="428688"/>
                </a:lnTo>
                <a:lnTo>
                  <a:pt x="327568" y="413261"/>
                </a:lnTo>
                <a:lnTo>
                  <a:pt x="339305" y="400548"/>
                </a:lnTo>
                <a:lnTo>
                  <a:pt x="351643" y="391869"/>
                </a:lnTo>
                <a:lnTo>
                  <a:pt x="359994" y="388543"/>
                </a:lnTo>
                <a:lnTo>
                  <a:pt x="362045" y="395014"/>
                </a:lnTo>
                <a:lnTo>
                  <a:pt x="367299" y="401286"/>
                </a:lnTo>
                <a:lnTo>
                  <a:pt x="374406" y="406051"/>
                </a:lnTo>
                <a:lnTo>
                  <a:pt x="382016" y="408000"/>
                </a:lnTo>
                <a:lnTo>
                  <a:pt x="394215" y="406536"/>
                </a:lnTo>
                <a:lnTo>
                  <a:pt x="401848" y="401046"/>
                </a:lnTo>
                <a:lnTo>
                  <a:pt x="406903" y="394852"/>
                </a:lnTo>
                <a:lnTo>
                  <a:pt x="411365" y="391274"/>
                </a:lnTo>
                <a:lnTo>
                  <a:pt x="411327" y="388543"/>
                </a:lnTo>
                <a:lnTo>
                  <a:pt x="832218" y="388543"/>
                </a:lnTo>
                <a:lnTo>
                  <a:pt x="832218" y="118732"/>
                </a:lnTo>
                <a:close/>
              </a:path>
            </a:pathLst>
          </a:custGeom>
          <a:solidFill>
            <a:schemeClr val="bg1"/>
          </a:solidFill>
          <a:ln w="8889">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35" name="object 11"/>
          <p:cNvSpPr/>
          <p:nvPr/>
        </p:nvSpPr>
        <p:spPr>
          <a:xfrm>
            <a:off x="6155627" y="3282448"/>
            <a:ext cx="97472" cy="65678"/>
          </a:xfrm>
          <a:custGeom>
            <a:avLst/>
            <a:gdLst/>
            <a:ahLst/>
            <a:cxnLst/>
            <a:rect l="l" t="t" r="r" b="b"/>
            <a:pathLst>
              <a:path w="266700" h="179704">
                <a:moveTo>
                  <a:pt x="254723" y="39052"/>
                </a:moveTo>
                <a:lnTo>
                  <a:pt x="260553" y="34112"/>
                </a:lnTo>
                <a:lnTo>
                  <a:pt x="260083" y="17691"/>
                </a:lnTo>
                <a:lnTo>
                  <a:pt x="259638" y="14630"/>
                </a:lnTo>
                <a:lnTo>
                  <a:pt x="258419" y="7238"/>
                </a:lnTo>
                <a:lnTo>
                  <a:pt x="256489" y="3327"/>
                </a:lnTo>
                <a:lnTo>
                  <a:pt x="254266" y="0"/>
                </a:lnTo>
                <a:lnTo>
                  <a:pt x="4699" y="34925"/>
                </a:lnTo>
                <a:lnTo>
                  <a:pt x="2171" y="41313"/>
                </a:lnTo>
                <a:lnTo>
                  <a:pt x="0" y="47421"/>
                </a:lnTo>
                <a:lnTo>
                  <a:pt x="927" y="59347"/>
                </a:lnTo>
                <a:lnTo>
                  <a:pt x="1244" y="60896"/>
                </a:lnTo>
                <a:lnTo>
                  <a:pt x="1968" y="64909"/>
                </a:lnTo>
                <a:lnTo>
                  <a:pt x="9601" y="76720"/>
                </a:lnTo>
                <a:lnTo>
                  <a:pt x="14058" y="78219"/>
                </a:lnTo>
                <a:lnTo>
                  <a:pt x="28346" y="164693"/>
                </a:lnTo>
                <a:lnTo>
                  <a:pt x="30632" y="176783"/>
                </a:lnTo>
                <a:lnTo>
                  <a:pt x="42303" y="179387"/>
                </a:lnTo>
                <a:lnTo>
                  <a:pt x="44538" y="179006"/>
                </a:lnTo>
                <a:lnTo>
                  <a:pt x="257594" y="144246"/>
                </a:lnTo>
                <a:lnTo>
                  <a:pt x="265264" y="141325"/>
                </a:lnTo>
                <a:lnTo>
                  <a:pt x="266687" y="132854"/>
                </a:lnTo>
                <a:lnTo>
                  <a:pt x="265061" y="125983"/>
                </a:lnTo>
                <a:lnTo>
                  <a:pt x="254723" y="39052"/>
                </a:lnTo>
                <a:close/>
              </a:path>
            </a:pathLst>
          </a:custGeom>
          <a:solidFill>
            <a:schemeClr val="bg1"/>
          </a:solidFill>
          <a:ln w="8890">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36" name="object 12"/>
          <p:cNvSpPr/>
          <p:nvPr/>
        </p:nvSpPr>
        <p:spPr>
          <a:xfrm>
            <a:off x="5800571" y="3735684"/>
            <a:ext cx="304252" cy="163382"/>
          </a:xfrm>
          <a:custGeom>
            <a:avLst/>
            <a:gdLst/>
            <a:ahLst/>
            <a:cxnLst/>
            <a:rect l="l" t="t" r="r" b="b"/>
            <a:pathLst>
              <a:path w="832485" h="447039">
                <a:moveTo>
                  <a:pt x="493433" y="0"/>
                </a:moveTo>
                <a:lnTo>
                  <a:pt x="493433" y="533"/>
                </a:lnTo>
                <a:lnTo>
                  <a:pt x="496193" y="8468"/>
                </a:lnTo>
                <a:lnTo>
                  <a:pt x="502273" y="16581"/>
                </a:lnTo>
                <a:lnTo>
                  <a:pt x="508376" y="24648"/>
                </a:lnTo>
                <a:lnTo>
                  <a:pt x="511200" y="32448"/>
                </a:lnTo>
                <a:lnTo>
                  <a:pt x="511200" y="81305"/>
                </a:lnTo>
                <a:lnTo>
                  <a:pt x="504669" y="96747"/>
                </a:lnTo>
                <a:lnTo>
                  <a:pt x="492939" y="109464"/>
                </a:lnTo>
                <a:lnTo>
                  <a:pt x="480601" y="118138"/>
                </a:lnTo>
                <a:lnTo>
                  <a:pt x="472249" y="121450"/>
                </a:lnTo>
                <a:lnTo>
                  <a:pt x="470194" y="114977"/>
                </a:lnTo>
                <a:lnTo>
                  <a:pt x="464934" y="108704"/>
                </a:lnTo>
                <a:lnTo>
                  <a:pt x="457826" y="103942"/>
                </a:lnTo>
                <a:lnTo>
                  <a:pt x="450227" y="102006"/>
                </a:lnTo>
                <a:lnTo>
                  <a:pt x="438019" y="103453"/>
                </a:lnTo>
                <a:lnTo>
                  <a:pt x="430379" y="108935"/>
                </a:lnTo>
                <a:lnTo>
                  <a:pt x="425322" y="115134"/>
                </a:lnTo>
                <a:lnTo>
                  <a:pt x="420865" y="118732"/>
                </a:lnTo>
                <a:lnTo>
                  <a:pt x="0" y="118732"/>
                </a:lnTo>
                <a:lnTo>
                  <a:pt x="0" y="388543"/>
                </a:lnTo>
                <a:lnTo>
                  <a:pt x="420890" y="388543"/>
                </a:lnTo>
                <a:lnTo>
                  <a:pt x="420865" y="391274"/>
                </a:lnTo>
                <a:lnTo>
                  <a:pt x="425322" y="394852"/>
                </a:lnTo>
                <a:lnTo>
                  <a:pt x="430379" y="401046"/>
                </a:lnTo>
                <a:lnTo>
                  <a:pt x="438019" y="406536"/>
                </a:lnTo>
                <a:lnTo>
                  <a:pt x="472249" y="388543"/>
                </a:lnTo>
                <a:lnTo>
                  <a:pt x="480601" y="391869"/>
                </a:lnTo>
                <a:lnTo>
                  <a:pt x="492939" y="400548"/>
                </a:lnTo>
                <a:lnTo>
                  <a:pt x="504669" y="413261"/>
                </a:lnTo>
                <a:lnTo>
                  <a:pt x="511200" y="428688"/>
                </a:lnTo>
                <a:lnTo>
                  <a:pt x="511200" y="447014"/>
                </a:lnTo>
                <a:lnTo>
                  <a:pt x="812609" y="447014"/>
                </a:lnTo>
                <a:lnTo>
                  <a:pt x="812609" y="32448"/>
                </a:lnTo>
                <a:lnTo>
                  <a:pt x="815378" y="25894"/>
                </a:lnTo>
                <a:lnTo>
                  <a:pt x="821628" y="17505"/>
                </a:lnTo>
                <a:lnTo>
                  <a:pt x="828270" y="8475"/>
                </a:lnTo>
                <a:lnTo>
                  <a:pt x="832218" y="0"/>
                </a:lnTo>
                <a:lnTo>
                  <a:pt x="493433" y="0"/>
                </a:lnTo>
                <a:close/>
              </a:path>
            </a:pathLst>
          </a:custGeom>
          <a:solidFill>
            <a:schemeClr val="bg1"/>
          </a:solidFill>
          <a:ln w="8889">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37" name="object 13"/>
          <p:cNvSpPr/>
          <p:nvPr/>
        </p:nvSpPr>
        <p:spPr>
          <a:xfrm>
            <a:off x="5526774" y="3743625"/>
            <a:ext cx="179162" cy="155955"/>
          </a:xfrm>
          <a:custGeom>
            <a:avLst/>
            <a:gdLst/>
            <a:ahLst/>
            <a:cxnLst/>
            <a:rect l="l" t="t" r="r" b="b"/>
            <a:pathLst>
              <a:path w="490220" h="426720">
                <a:moveTo>
                  <a:pt x="490220" y="50698"/>
                </a:moveTo>
                <a:lnTo>
                  <a:pt x="485622" y="44056"/>
                </a:lnTo>
                <a:lnTo>
                  <a:pt x="478790" y="39522"/>
                </a:lnTo>
                <a:lnTo>
                  <a:pt x="468249" y="40195"/>
                </a:lnTo>
                <a:lnTo>
                  <a:pt x="459369" y="42082"/>
                </a:lnTo>
                <a:lnTo>
                  <a:pt x="448827" y="49655"/>
                </a:lnTo>
                <a:lnTo>
                  <a:pt x="439681" y="57635"/>
                </a:lnTo>
                <a:lnTo>
                  <a:pt x="434987" y="60744"/>
                </a:lnTo>
                <a:lnTo>
                  <a:pt x="419519" y="60744"/>
                </a:lnTo>
                <a:lnTo>
                  <a:pt x="416182" y="53600"/>
                </a:lnTo>
                <a:lnTo>
                  <a:pt x="413507" y="45200"/>
                </a:lnTo>
                <a:lnTo>
                  <a:pt x="411662" y="37175"/>
                </a:lnTo>
                <a:lnTo>
                  <a:pt x="410819" y="31153"/>
                </a:lnTo>
                <a:lnTo>
                  <a:pt x="408000" y="22470"/>
                </a:lnTo>
                <a:lnTo>
                  <a:pt x="401624" y="16803"/>
                </a:lnTo>
                <a:lnTo>
                  <a:pt x="394810" y="13720"/>
                </a:lnTo>
                <a:lnTo>
                  <a:pt x="390677" y="12788"/>
                </a:lnTo>
                <a:lnTo>
                  <a:pt x="388239" y="12788"/>
                </a:lnTo>
                <a:lnTo>
                  <a:pt x="388239" y="11531"/>
                </a:lnTo>
                <a:lnTo>
                  <a:pt x="386816" y="5613"/>
                </a:lnTo>
                <a:lnTo>
                  <a:pt x="381812" y="0"/>
                </a:lnTo>
                <a:lnTo>
                  <a:pt x="112280" y="0"/>
                </a:lnTo>
                <a:lnTo>
                  <a:pt x="107289" y="5587"/>
                </a:lnTo>
                <a:lnTo>
                  <a:pt x="105879" y="11506"/>
                </a:lnTo>
                <a:lnTo>
                  <a:pt x="105879" y="12788"/>
                </a:lnTo>
                <a:lnTo>
                  <a:pt x="102400" y="12788"/>
                </a:lnTo>
                <a:lnTo>
                  <a:pt x="81421" y="37175"/>
                </a:lnTo>
                <a:lnTo>
                  <a:pt x="79576" y="45200"/>
                </a:lnTo>
                <a:lnTo>
                  <a:pt x="76891" y="53600"/>
                </a:lnTo>
                <a:lnTo>
                  <a:pt x="73533" y="60744"/>
                </a:lnTo>
                <a:lnTo>
                  <a:pt x="55245" y="60744"/>
                </a:lnTo>
                <a:lnTo>
                  <a:pt x="50542" y="57635"/>
                </a:lnTo>
                <a:lnTo>
                  <a:pt x="41392" y="49655"/>
                </a:lnTo>
                <a:lnTo>
                  <a:pt x="30856" y="42082"/>
                </a:lnTo>
                <a:lnTo>
                  <a:pt x="21996" y="40195"/>
                </a:lnTo>
                <a:lnTo>
                  <a:pt x="11442" y="39522"/>
                </a:lnTo>
                <a:lnTo>
                  <a:pt x="4597" y="44056"/>
                </a:lnTo>
                <a:lnTo>
                  <a:pt x="0" y="50723"/>
                </a:lnTo>
                <a:lnTo>
                  <a:pt x="0" y="414883"/>
                </a:lnTo>
                <a:lnTo>
                  <a:pt x="4597" y="421614"/>
                </a:lnTo>
                <a:lnTo>
                  <a:pt x="11366" y="426275"/>
                </a:lnTo>
                <a:lnTo>
                  <a:pt x="21996" y="425589"/>
                </a:lnTo>
                <a:lnTo>
                  <a:pt x="30856" y="423725"/>
                </a:lnTo>
                <a:lnTo>
                  <a:pt x="41392" y="416155"/>
                </a:lnTo>
                <a:lnTo>
                  <a:pt x="50542" y="408167"/>
                </a:lnTo>
                <a:lnTo>
                  <a:pt x="55245" y="405053"/>
                </a:lnTo>
                <a:lnTo>
                  <a:pt x="219024" y="405053"/>
                </a:lnTo>
                <a:lnTo>
                  <a:pt x="271221" y="405053"/>
                </a:lnTo>
                <a:lnTo>
                  <a:pt x="434987" y="405053"/>
                </a:lnTo>
                <a:lnTo>
                  <a:pt x="439681" y="408167"/>
                </a:lnTo>
                <a:lnTo>
                  <a:pt x="448827" y="416155"/>
                </a:lnTo>
                <a:lnTo>
                  <a:pt x="459369" y="423725"/>
                </a:lnTo>
                <a:lnTo>
                  <a:pt x="468249" y="425589"/>
                </a:lnTo>
                <a:lnTo>
                  <a:pt x="478853" y="426275"/>
                </a:lnTo>
                <a:lnTo>
                  <a:pt x="485622" y="421614"/>
                </a:lnTo>
                <a:lnTo>
                  <a:pt x="490220" y="414909"/>
                </a:lnTo>
                <a:lnTo>
                  <a:pt x="490220" y="50698"/>
                </a:lnTo>
                <a:close/>
              </a:path>
            </a:pathLst>
          </a:custGeom>
          <a:solidFill>
            <a:schemeClr val="bg1"/>
          </a:solidFill>
          <a:ln w="8889">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38" name="object 14"/>
          <p:cNvSpPr/>
          <p:nvPr/>
        </p:nvSpPr>
        <p:spPr>
          <a:xfrm>
            <a:off x="5096279" y="3462390"/>
            <a:ext cx="209797" cy="186821"/>
          </a:xfrm>
          <a:custGeom>
            <a:avLst/>
            <a:gdLst/>
            <a:ahLst/>
            <a:cxnLst/>
            <a:rect l="l" t="t" r="r" b="b"/>
            <a:pathLst>
              <a:path w="574039" h="511175">
                <a:moveTo>
                  <a:pt x="54063" y="151237"/>
                </a:moveTo>
                <a:lnTo>
                  <a:pt x="74162" y="149308"/>
                </a:lnTo>
                <a:lnTo>
                  <a:pt x="97412" y="143508"/>
                </a:lnTo>
                <a:lnTo>
                  <a:pt x="120532" y="136934"/>
                </a:lnTo>
                <a:lnTo>
                  <a:pt x="140246" y="132683"/>
                </a:lnTo>
                <a:lnTo>
                  <a:pt x="157297" y="130547"/>
                </a:lnTo>
                <a:lnTo>
                  <a:pt x="174539" y="129505"/>
                </a:lnTo>
                <a:lnTo>
                  <a:pt x="191909" y="131429"/>
                </a:lnTo>
                <a:lnTo>
                  <a:pt x="209346" y="138195"/>
                </a:lnTo>
                <a:lnTo>
                  <a:pt x="221484" y="155846"/>
                </a:lnTo>
                <a:lnTo>
                  <a:pt x="225501" y="181938"/>
                </a:lnTo>
                <a:lnTo>
                  <a:pt x="225155" y="205580"/>
                </a:lnTo>
                <a:lnTo>
                  <a:pt x="224205" y="215880"/>
                </a:lnTo>
                <a:lnTo>
                  <a:pt x="224205" y="311245"/>
                </a:lnTo>
                <a:lnTo>
                  <a:pt x="212178" y="313301"/>
                </a:lnTo>
                <a:lnTo>
                  <a:pt x="193703" y="318404"/>
                </a:lnTo>
                <a:lnTo>
                  <a:pt x="176757" y="324961"/>
                </a:lnTo>
                <a:lnTo>
                  <a:pt x="169316" y="331374"/>
                </a:lnTo>
                <a:lnTo>
                  <a:pt x="169316" y="459327"/>
                </a:lnTo>
                <a:lnTo>
                  <a:pt x="162305" y="459695"/>
                </a:lnTo>
                <a:lnTo>
                  <a:pt x="156679" y="470757"/>
                </a:lnTo>
                <a:lnTo>
                  <a:pt x="156679" y="472293"/>
                </a:lnTo>
                <a:lnTo>
                  <a:pt x="156679" y="477793"/>
                </a:lnTo>
                <a:lnTo>
                  <a:pt x="151053" y="477793"/>
                </a:lnTo>
                <a:lnTo>
                  <a:pt x="142709" y="477793"/>
                </a:lnTo>
                <a:lnTo>
                  <a:pt x="135966" y="479037"/>
                </a:lnTo>
                <a:lnTo>
                  <a:pt x="135966" y="480574"/>
                </a:lnTo>
                <a:lnTo>
                  <a:pt x="135966" y="511143"/>
                </a:lnTo>
                <a:lnTo>
                  <a:pt x="437540" y="511143"/>
                </a:lnTo>
                <a:lnTo>
                  <a:pt x="437540" y="480574"/>
                </a:lnTo>
                <a:lnTo>
                  <a:pt x="437540" y="479037"/>
                </a:lnTo>
                <a:lnTo>
                  <a:pt x="430822" y="477793"/>
                </a:lnTo>
                <a:lnTo>
                  <a:pt x="422452" y="477793"/>
                </a:lnTo>
                <a:lnTo>
                  <a:pt x="416826" y="477793"/>
                </a:lnTo>
                <a:lnTo>
                  <a:pt x="416826" y="472293"/>
                </a:lnTo>
                <a:lnTo>
                  <a:pt x="416826" y="470769"/>
                </a:lnTo>
                <a:lnTo>
                  <a:pt x="411403" y="460152"/>
                </a:lnTo>
                <a:lnTo>
                  <a:pt x="404583" y="459378"/>
                </a:lnTo>
                <a:lnTo>
                  <a:pt x="404583" y="331374"/>
                </a:lnTo>
                <a:lnTo>
                  <a:pt x="397085" y="323846"/>
                </a:lnTo>
                <a:lnTo>
                  <a:pt x="380012" y="317547"/>
                </a:lnTo>
                <a:lnTo>
                  <a:pt x="361496" y="313129"/>
                </a:lnTo>
                <a:lnTo>
                  <a:pt x="349669" y="311245"/>
                </a:lnTo>
                <a:lnTo>
                  <a:pt x="349669" y="215880"/>
                </a:lnTo>
                <a:lnTo>
                  <a:pt x="345179" y="178319"/>
                </a:lnTo>
                <a:lnTo>
                  <a:pt x="345233" y="157707"/>
                </a:lnTo>
                <a:lnTo>
                  <a:pt x="351226" y="146759"/>
                </a:lnTo>
                <a:lnTo>
                  <a:pt x="364553" y="138195"/>
                </a:lnTo>
                <a:lnTo>
                  <a:pt x="381989" y="131429"/>
                </a:lnTo>
                <a:lnTo>
                  <a:pt x="399357" y="129505"/>
                </a:lnTo>
                <a:lnTo>
                  <a:pt x="416602" y="130547"/>
                </a:lnTo>
                <a:lnTo>
                  <a:pt x="433666" y="132683"/>
                </a:lnTo>
                <a:lnTo>
                  <a:pt x="453376" y="136934"/>
                </a:lnTo>
                <a:lnTo>
                  <a:pt x="476489" y="143508"/>
                </a:lnTo>
                <a:lnTo>
                  <a:pt x="499734" y="149308"/>
                </a:lnTo>
                <a:lnTo>
                  <a:pt x="538190" y="146120"/>
                </a:lnTo>
                <a:lnTo>
                  <a:pt x="569012" y="116531"/>
                </a:lnTo>
                <a:lnTo>
                  <a:pt x="573900" y="95548"/>
                </a:lnTo>
                <a:lnTo>
                  <a:pt x="572563" y="73998"/>
                </a:lnTo>
                <a:lnTo>
                  <a:pt x="556120" y="33686"/>
                </a:lnTo>
                <a:lnTo>
                  <a:pt x="511371" y="25283"/>
                </a:lnTo>
                <a:lnTo>
                  <a:pt x="476757" y="26816"/>
                </a:lnTo>
                <a:lnTo>
                  <a:pt x="444174" y="32011"/>
                </a:lnTo>
                <a:lnTo>
                  <a:pt x="425954" y="37461"/>
                </a:lnTo>
                <a:lnTo>
                  <a:pt x="413635" y="38792"/>
                </a:lnTo>
                <a:lnTo>
                  <a:pt x="398754" y="31629"/>
                </a:lnTo>
                <a:lnTo>
                  <a:pt x="387899" y="20148"/>
                </a:lnTo>
                <a:lnTo>
                  <a:pt x="385325" y="11437"/>
                </a:lnTo>
                <a:lnTo>
                  <a:pt x="379039" y="5435"/>
                </a:lnTo>
                <a:lnTo>
                  <a:pt x="357047" y="2076"/>
                </a:lnTo>
                <a:lnTo>
                  <a:pt x="327036" y="908"/>
                </a:lnTo>
                <a:lnTo>
                  <a:pt x="305055" y="1038"/>
                </a:lnTo>
                <a:lnTo>
                  <a:pt x="291544" y="1687"/>
                </a:lnTo>
                <a:lnTo>
                  <a:pt x="286943" y="2076"/>
                </a:lnTo>
                <a:lnTo>
                  <a:pt x="271818" y="519"/>
                </a:lnTo>
                <a:lnTo>
                  <a:pt x="259475" y="0"/>
                </a:lnTo>
                <a:lnTo>
                  <a:pt x="243343" y="519"/>
                </a:lnTo>
                <a:lnTo>
                  <a:pt x="216852" y="2076"/>
                </a:lnTo>
                <a:lnTo>
                  <a:pt x="194848" y="5435"/>
                </a:lnTo>
                <a:lnTo>
                  <a:pt x="188560" y="11437"/>
                </a:lnTo>
                <a:lnTo>
                  <a:pt x="185991" y="20148"/>
                </a:lnTo>
                <a:lnTo>
                  <a:pt x="175145" y="31629"/>
                </a:lnTo>
                <a:lnTo>
                  <a:pt x="160264" y="38792"/>
                </a:lnTo>
                <a:lnTo>
                  <a:pt x="147947" y="37461"/>
                </a:lnTo>
                <a:lnTo>
                  <a:pt x="129731" y="32011"/>
                </a:lnTo>
                <a:lnTo>
                  <a:pt x="97154" y="26816"/>
                </a:lnTo>
                <a:lnTo>
                  <a:pt x="40789" y="26903"/>
                </a:lnTo>
                <a:lnTo>
                  <a:pt x="4532" y="55083"/>
                </a:lnTo>
                <a:lnTo>
                  <a:pt x="0" y="95548"/>
                </a:lnTo>
                <a:lnTo>
                  <a:pt x="4877" y="116531"/>
                </a:lnTo>
                <a:lnTo>
                  <a:pt x="18035" y="133970"/>
                </a:lnTo>
                <a:lnTo>
                  <a:pt x="35691" y="146120"/>
                </a:lnTo>
                <a:lnTo>
                  <a:pt x="54063" y="151237"/>
                </a:lnTo>
                <a:close/>
              </a:path>
            </a:pathLst>
          </a:custGeom>
          <a:solidFill>
            <a:schemeClr val="bg1"/>
          </a:solidFill>
          <a:ln w="8890">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39" name="object 15"/>
          <p:cNvSpPr/>
          <p:nvPr/>
        </p:nvSpPr>
        <p:spPr>
          <a:xfrm>
            <a:off x="5949950" y="3952936"/>
            <a:ext cx="179859" cy="235093"/>
          </a:xfrm>
          <a:custGeom>
            <a:avLst/>
            <a:gdLst/>
            <a:ahLst/>
            <a:cxnLst/>
            <a:rect l="l" t="t" r="r" b="b"/>
            <a:pathLst>
              <a:path w="492125" h="643254">
                <a:moveTo>
                  <a:pt x="470217" y="587209"/>
                </a:moveTo>
                <a:lnTo>
                  <a:pt x="438581" y="558266"/>
                </a:lnTo>
                <a:lnTo>
                  <a:pt x="411200" y="531634"/>
                </a:lnTo>
                <a:lnTo>
                  <a:pt x="413981" y="531634"/>
                </a:lnTo>
                <a:lnTo>
                  <a:pt x="415683" y="525576"/>
                </a:lnTo>
                <a:lnTo>
                  <a:pt x="415683" y="518248"/>
                </a:lnTo>
                <a:lnTo>
                  <a:pt x="415683" y="505294"/>
                </a:lnTo>
                <a:lnTo>
                  <a:pt x="415683" y="504342"/>
                </a:lnTo>
                <a:lnTo>
                  <a:pt x="415556" y="503402"/>
                </a:lnTo>
                <a:lnTo>
                  <a:pt x="415239" y="502500"/>
                </a:lnTo>
                <a:lnTo>
                  <a:pt x="412159" y="493469"/>
                </a:lnTo>
                <a:lnTo>
                  <a:pt x="407425" y="482360"/>
                </a:lnTo>
                <a:lnTo>
                  <a:pt x="402962" y="470662"/>
                </a:lnTo>
                <a:lnTo>
                  <a:pt x="400697" y="459866"/>
                </a:lnTo>
                <a:lnTo>
                  <a:pt x="400697" y="41897"/>
                </a:lnTo>
                <a:lnTo>
                  <a:pt x="400545" y="41897"/>
                </a:lnTo>
                <a:lnTo>
                  <a:pt x="404081" y="34959"/>
                </a:lnTo>
                <a:lnTo>
                  <a:pt x="407357" y="27787"/>
                </a:lnTo>
                <a:lnTo>
                  <a:pt x="409773" y="21216"/>
                </a:lnTo>
                <a:lnTo>
                  <a:pt x="410730" y="16078"/>
                </a:lnTo>
                <a:lnTo>
                  <a:pt x="410641" y="15684"/>
                </a:lnTo>
                <a:lnTo>
                  <a:pt x="410730" y="15341"/>
                </a:lnTo>
                <a:lnTo>
                  <a:pt x="410730" y="14973"/>
                </a:lnTo>
                <a:lnTo>
                  <a:pt x="410730" y="0"/>
                </a:lnTo>
                <a:lnTo>
                  <a:pt x="81089" y="0"/>
                </a:lnTo>
                <a:lnTo>
                  <a:pt x="81089" y="17487"/>
                </a:lnTo>
                <a:lnTo>
                  <a:pt x="81089" y="17716"/>
                </a:lnTo>
                <a:lnTo>
                  <a:pt x="81165" y="17881"/>
                </a:lnTo>
                <a:lnTo>
                  <a:pt x="81165" y="18084"/>
                </a:lnTo>
                <a:lnTo>
                  <a:pt x="81165" y="18618"/>
                </a:lnTo>
                <a:lnTo>
                  <a:pt x="81203" y="19164"/>
                </a:lnTo>
                <a:lnTo>
                  <a:pt x="81356" y="19811"/>
                </a:lnTo>
                <a:lnTo>
                  <a:pt x="81584" y="21564"/>
                </a:lnTo>
                <a:lnTo>
                  <a:pt x="82016" y="23177"/>
                </a:lnTo>
                <a:lnTo>
                  <a:pt x="82740" y="24625"/>
                </a:lnTo>
                <a:lnTo>
                  <a:pt x="84645" y="29921"/>
                </a:lnTo>
                <a:lnTo>
                  <a:pt x="87871" y="36512"/>
                </a:lnTo>
                <a:lnTo>
                  <a:pt x="90741" y="42049"/>
                </a:lnTo>
                <a:lnTo>
                  <a:pt x="89954" y="459866"/>
                </a:lnTo>
                <a:lnTo>
                  <a:pt x="87895" y="471175"/>
                </a:lnTo>
                <a:lnTo>
                  <a:pt x="83770" y="482992"/>
                </a:lnTo>
                <a:lnTo>
                  <a:pt x="79315" y="493873"/>
                </a:lnTo>
                <a:lnTo>
                  <a:pt x="76263" y="502373"/>
                </a:lnTo>
                <a:lnTo>
                  <a:pt x="75971" y="503313"/>
                </a:lnTo>
                <a:lnTo>
                  <a:pt x="75755" y="504291"/>
                </a:lnTo>
                <a:lnTo>
                  <a:pt x="75755" y="505294"/>
                </a:lnTo>
                <a:lnTo>
                  <a:pt x="75615" y="518325"/>
                </a:lnTo>
                <a:lnTo>
                  <a:pt x="75615" y="526986"/>
                </a:lnTo>
                <a:lnTo>
                  <a:pt x="78117" y="531520"/>
                </a:lnTo>
                <a:lnTo>
                  <a:pt x="80238" y="531634"/>
                </a:lnTo>
                <a:lnTo>
                  <a:pt x="52857" y="558266"/>
                </a:lnTo>
                <a:lnTo>
                  <a:pt x="21602" y="587209"/>
                </a:lnTo>
                <a:lnTo>
                  <a:pt x="16030" y="593201"/>
                </a:lnTo>
                <a:lnTo>
                  <a:pt x="8842" y="603021"/>
                </a:lnTo>
                <a:lnTo>
                  <a:pt x="2640" y="612813"/>
                </a:lnTo>
                <a:lnTo>
                  <a:pt x="0" y="618718"/>
                </a:lnTo>
                <a:lnTo>
                  <a:pt x="0" y="623328"/>
                </a:lnTo>
                <a:lnTo>
                  <a:pt x="0" y="631291"/>
                </a:lnTo>
                <a:lnTo>
                  <a:pt x="0" y="637920"/>
                </a:lnTo>
                <a:lnTo>
                  <a:pt x="2603" y="642721"/>
                </a:lnTo>
                <a:lnTo>
                  <a:pt x="5841" y="642721"/>
                </a:lnTo>
                <a:lnTo>
                  <a:pt x="485940" y="642721"/>
                </a:lnTo>
                <a:lnTo>
                  <a:pt x="489178" y="642721"/>
                </a:lnTo>
                <a:lnTo>
                  <a:pt x="491807" y="637184"/>
                </a:lnTo>
                <a:lnTo>
                  <a:pt x="491807" y="630567"/>
                </a:lnTo>
                <a:lnTo>
                  <a:pt x="491807" y="623328"/>
                </a:lnTo>
                <a:lnTo>
                  <a:pt x="491807" y="618718"/>
                </a:lnTo>
                <a:lnTo>
                  <a:pt x="489163" y="612813"/>
                </a:lnTo>
                <a:lnTo>
                  <a:pt x="482954" y="603021"/>
                </a:lnTo>
                <a:lnTo>
                  <a:pt x="475760" y="593201"/>
                </a:lnTo>
                <a:lnTo>
                  <a:pt x="470166" y="587209"/>
                </a:lnTo>
                <a:close/>
              </a:path>
            </a:pathLst>
          </a:custGeom>
          <a:solidFill>
            <a:schemeClr val="bg1"/>
          </a:solidFill>
          <a:ln w="8890">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40" name="object 16"/>
          <p:cNvSpPr/>
          <p:nvPr/>
        </p:nvSpPr>
        <p:spPr>
          <a:xfrm>
            <a:off x="5115249" y="3952936"/>
            <a:ext cx="179859" cy="235093"/>
          </a:xfrm>
          <a:custGeom>
            <a:avLst/>
            <a:gdLst/>
            <a:ahLst/>
            <a:cxnLst/>
            <a:rect l="l" t="t" r="r" b="b"/>
            <a:pathLst>
              <a:path w="492125" h="643254">
                <a:moveTo>
                  <a:pt x="470217" y="587209"/>
                </a:moveTo>
                <a:lnTo>
                  <a:pt x="438937" y="558266"/>
                </a:lnTo>
                <a:lnTo>
                  <a:pt x="411543" y="531634"/>
                </a:lnTo>
                <a:lnTo>
                  <a:pt x="413689" y="531520"/>
                </a:lnTo>
                <a:lnTo>
                  <a:pt x="416217" y="526986"/>
                </a:lnTo>
                <a:lnTo>
                  <a:pt x="416217" y="518325"/>
                </a:lnTo>
                <a:lnTo>
                  <a:pt x="416039" y="505294"/>
                </a:lnTo>
                <a:lnTo>
                  <a:pt x="416039" y="504291"/>
                </a:lnTo>
                <a:lnTo>
                  <a:pt x="415848" y="503313"/>
                </a:lnTo>
                <a:lnTo>
                  <a:pt x="415518" y="502373"/>
                </a:lnTo>
                <a:lnTo>
                  <a:pt x="412479" y="493873"/>
                </a:lnTo>
                <a:lnTo>
                  <a:pt x="408027" y="482992"/>
                </a:lnTo>
                <a:lnTo>
                  <a:pt x="403901" y="471175"/>
                </a:lnTo>
                <a:lnTo>
                  <a:pt x="401840" y="459866"/>
                </a:lnTo>
                <a:lnTo>
                  <a:pt x="401040" y="42049"/>
                </a:lnTo>
                <a:lnTo>
                  <a:pt x="403910" y="36525"/>
                </a:lnTo>
                <a:lnTo>
                  <a:pt x="407136" y="29921"/>
                </a:lnTo>
                <a:lnTo>
                  <a:pt x="409041" y="24625"/>
                </a:lnTo>
                <a:lnTo>
                  <a:pt x="409778" y="23177"/>
                </a:lnTo>
                <a:lnTo>
                  <a:pt x="410222" y="21564"/>
                </a:lnTo>
                <a:lnTo>
                  <a:pt x="410489" y="19786"/>
                </a:lnTo>
                <a:lnTo>
                  <a:pt x="410578" y="19227"/>
                </a:lnTo>
                <a:lnTo>
                  <a:pt x="410578" y="18770"/>
                </a:lnTo>
                <a:lnTo>
                  <a:pt x="410616" y="18313"/>
                </a:lnTo>
                <a:lnTo>
                  <a:pt x="410616" y="18033"/>
                </a:lnTo>
                <a:lnTo>
                  <a:pt x="410717" y="17792"/>
                </a:lnTo>
                <a:lnTo>
                  <a:pt x="410717" y="17487"/>
                </a:lnTo>
                <a:lnTo>
                  <a:pt x="410717" y="0"/>
                </a:lnTo>
                <a:lnTo>
                  <a:pt x="81102" y="0"/>
                </a:lnTo>
                <a:lnTo>
                  <a:pt x="81102" y="14973"/>
                </a:lnTo>
                <a:lnTo>
                  <a:pt x="81102" y="15341"/>
                </a:lnTo>
                <a:lnTo>
                  <a:pt x="81191" y="15684"/>
                </a:lnTo>
                <a:lnTo>
                  <a:pt x="81191" y="16014"/>
                </a:lnTo>
                <a:lnTo>
                  <a:pt x="82039" y="21216"/>
                </a:lnTo>
                <a:lnTo>
                  <a:pt x="84450" y="27787"/>
                </a:lnTo>
                <a:lnTo>
                  <a:pt x="87729" y="34959"/>
                </a:lnTo>
                <a:lnTo>
                  <a:pt x="91274" y="41897"/>
                </a:lnTo>
                <a:lnTo>
                  <a:pt x="91084" y="41897"/>
                </a:lnTo>
                <a:lnTo>
                  <a:pt x="91084" y="459866"/>
                </a:lnTo>
                <a:lnTo>
                  <a:pt x="88825" y="470662"/>
                </a:lnTo>
                <a:lnTo>
                  <a:pt x="84364" y="482360"/>
                </a:lnTo>
                <a:lnTo>
                  <a:pt x="79634" y="493469"/>
                </a:lnTo>
                <a:lnTo>
                  <a:pt x="76568" y="502500"/>
                </a:lnTo>
                <a:lnTo>
                  <a:pt x="76288" y="503402"/>
                </a:lnTo>
                <a:lnTo>
                  <a:pt x="76098" y="504355"/>
                </a:lnTo>
                <a:lnTo>
                  <a:pt x="76098" y="505294"/>
                </a:lnTo>
                <a:lnTo>
                  <a:pt x="76098" y="518248"/>
                </a:lnTo>
                <a:lnTo>
                  <a:pt x="76098" y="525576"/>
                </a:lnTo>
                <a:lnTo>
                  <a:pt x="77838" y="531634"/>
                </a:lnTo>
                <a:lnTo>
                  <a:pt x="80594" y="531634"/>
                </a:lnTo>
                <a:lnTo>
                  <a:pt x="53212" y="558266"/>
                </a:lnTo>
                <a:lnTo>
                  <a:pt x="21602" y="587209"/>
                </a:lnTo>
                <a:lnTo>
                  <a:pt x="16030" y="593201"/>
                </a:lnTo>
                <a:lnTo>
                  <a:pt x="8842" y="603021"/>
                </a:lnTo>
                <a:lnTo>
                  <a:pt x="2640" y="612813"/>
                </a:lnTo>
                <a:lnTo>
                  <a:pt x="0" y="618718"/>
                </a:lnTo>
                <a:lnTo>
                  <a:pt x="0" y="623328"/>
                </a:lnTo>
                <a:lnTo>
                  <a:pt x="0" y="630567"/>
                </a:lnTo>
                <a:lnTo>
                  <a:pt x="0" y="637184"/>
                </a:lnTo>
                <a:lnTo>
                  <a:pt x="2616" y="642721"/>
                </a:lnTo>
                <a:lnTo>
                  <a:pt x="5841" y="642721"/>
                </a:lnTo>
                <a:lnTo>
                  <a:pt x="485952" y="642721"/>
                </a:lnTo>
                <a:lnTo>
                  <a:pt x="489203" y="642721"/>
                </a:lnTo>
                <a:lnTo>
                  <a:pt x="491807" y="637920"/>
                </a:lnTo>
                <a:lnTo>
                  <a:pt x="491807" y="631291"/>
                </a:lnTo>
                <a:lnTo>
                  <a:pt x="491807" y="623328"/>
                </a:lnTo>
                <a:lnTo>
                  <a:pt x="491807" y="618718"/>
                </a:lnTo>
                <a:lnTo>
                  <a:pt x="489163" y="612813"/>
                </a:lnTo>
                <a:lnTo>
                  <a:pt x="482954" y="603021"/>
                </a:lnTo>
                <a:lnTo>
                  <a:pt x="475760" y="593201"/>
                </a:lnTo>
                <a:lnTo>
                  <a:pt x="470166" y="587209"/>
                </a:lnTo>
                <a:close/>
              </a:path>
            </a:pathLst>
          </a:custGeom>
          <a:solidFill>
            <a:schemeClr val="bg1"/>
          </a:solidFill>
          <a:ln w="8890">
            <a:solidFill>
              <a:srgbClr val="87754F"/>
            </a:solidFill>
          </a:ln>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Tree>
    <p:extLst>
      <p:ext uri="{BB962C8B-B14F-4D97-AF65-F5344CB8AC3E}">
        <p14:creationId xmlns:p14="http://schemas.microsoft.com/office/powerpoint/2010/main" val="3349031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fade">
                                      <p:cBhvr>
                                        <p:cTn id="11" dur="500"/>
                                        <p:tgtEl>
                                          <p:spTgt spid="3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500"/>
                                        <p:tgtEl>
                                          <p:spTgt spid="30"/>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500"/>
                                        <p:tgtEl>
                                          <p:spTgt spid="37"/>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fade">
                                      <p:cBhvr>
                                        <p:cTn id="39" dur="500"/>
                                        <p:tgtEl>
                                          <p:spTgt spid="32"/>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fade">
                                      <p:cBhvr>
                                        <p:cTn id="43" dur="500"/>
                                        <p:tgtEl>
                                          <p:spTgt spid="35"/>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1880" r="10811"/>
          <a:stretch/>
        </p:blipFill>
        <p:spPr bwMode="auto">
          <a:xfrm>
            <a:off x="4662004" y="1294411"/>
            <a:ext cx="1919592" cy="352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1259" t="-99" r="27010" b="79"/>
          <a:stretch/>
        </p:blipFill>
        <p:spPr bwMode="auto">
          <a:xfrm>
            <a:off x="468070" y="1303384"/>
            <a:ext cx="1916988" cy="3520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2"/>
          <p:cNvSpPr txBox="1"/>
          <p:nvPr/>
        </p:nvSpPr>
        <p:spPr>
          <a:xfrm>
            <a:off x="455303" y="436377"/>
            <a:ext cx="225869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900" dirty="0">
                <a:solidFill>
                  <a:srgbClr val="231F20"/>
                </a:solidFill>
                <a:ea typeface="ＭＳ Ｐゴシック" charset="0"/>
                <a:cs typeface="Arial"/>
              </a:rPr>
              <a:t>AXOR MONTREUX . </a:t>
            </a:r>
            <a:endParaRPr lang="de-DE"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de-DE" dirty="0" smtClean="0"/>
              <a:t>PERFECTION IN TRADITIONAL DESIGN</a:t>
            </a:r>
            <a:endParaRPr lang="de-DE" dirty="0"/>
          </a:p>
        </p:txBody>
      </p:sp>
      <p:sp>
        <p:nvSpPr>
          <p:cNvPr id="5" name="object 5"/>
          <p:cNvSpPr txBox="1"/>
          <p:nvPr/>
        </p:nvSpPr>
        <p:spPr>
          <a:xfrm>
            <a:off x="6746301" y="1239208"/>
            <a:ext cx="1820545" cy="254321"/>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1600" dirty="0">
                <a:solidFill>
                  <a:srgbClr val="87754F"/>
                </a:solidFill>
                <a:ea typeface="ＭＳ Ｐゴシック" charset="0"/>
                <a:cs typeface="Arial"/>
              </a:rPr>
              <a:t>AXOR MONTREUX</a:t>
            </a:r>
            <a:endParaRPr lang="de-DE" sz="1600" dirty="0">
              <a:solidFill>
                <a:srgbClr val="000000"/>
              </a:solidFill>
              <a:ea typeface="ＭＳ Ｐゴシック" charset="0"/>
              <a:cs typeface="Arial"/>
            </a:endParaRPr>
          </a:p>
        </p:txBody>
      </p:sp>
      <p:sp>
        <p:nvSpPr>
          <p:cNvPr id="6" name="object 6"/>
          <p:cNvSpPr/>
          <p:nvPr/>
        </p:nvSpPr>
        <p:spPr>
          <a:xfrm>
            <a:off x="2564996" y="1294411"/>
            <a:ext cx="1917001" cy="3520056"/>
          </a:xfrm>
          <a:prstGeom prst="rect">
            <a:avLst/>
          </a:prstGeom>
          <a:blipFill>
            <a:blip r:embed="rId5"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9" name="object 9"/>
          <p:cNvSpPr/>
          <p:nvPr/>
        </p:nvSpPr>
        <p:spPr>
          <a:xfrm>
            <a:off x="467994" y="1697963"/>
            <a:ext cx="1917064" cy="492787"/>
          </a:xfrm>
          <a:custGeom>
            <a:avLst/>
            <a:gdLst/>
            <a:ahLst/>
            <a:cxnLst/>
            <a:rect l="l" t="t" r="r" b="b"/>
            <a:pathLst>
              <a:path w="1917064" h="493394">
                <a:moveTo>
                  <a:pt x="0" y="493280"/>
                </a:moveTo>
                <a:lnTo>
                  <a:pt x="1917001" y="493280"/>
                </a:lnTo>
                <a:lnTo>
                  <a:pt x="1917001" y="0"/>
                </a:lnTo>
                <a:lnTo>
                  <a:pt x="0" y="0"/>
                </a:lnTo>
                <a:lnTo>
                  <a:pt x="0" y="493280"/>
                </a:lnTo>
                <a:close/>
              </a:path>
            </a:pathLst>
          </a:custGeom>
          <a:solidFill>
            <a:srgbClr val="FFFFFF">
              <a:alpha val="90000"/>
            </a:srgbClr>
          </a:solid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0" name="object 10"/>
          <p:cNvSpPr txBox="1"/>
          <p:nvPr/>
        </p:nvSpPr>
        <p:spPr>
          <a:xfrm>
            <a:off x="627585" y="1828869"/>
            <a:ext cx="847090" cy="315840"/>
          </a:xfrm>
          <a:prstGeom prst="rect">
            <a:avLst/>
          </a:prstGeom>
        </p:spPr>
        <p:txBody>
          <a:bodyPr vert="horz" wrap="square" lIns="0" tIns="0" rIns="0" bIns="0" rtlCol="0">
            <a:spAutoFit/>
          </a:bodyPr>
          <a:lstStyle/>
          <a:p>
            <a:pPr marL="12700" marR="5080" defTabSz="457200" eaLnBrk="0" fontAlgn="base" hangingPunct="0">
              <a:lnSpc>
                <a:spcPts val="1200"/>
              </a:lnSpc>
              <a:spcBef>
                <a:spcPct val="0"/>
              </a:spcBef>
              <a:spcAft>
                <a:spcPct val="0"/>
              </a:spcAft>
            </a:pPr>
            <a:r>
              <a:rPr lang="en-US" sz="1200" dirty="0" smtClean="0">
                <a:solidFill>
                  <a:srgbClr val="231F20"/>
                </a:solidFill>
                <a:ea typeface="ＭＳ Ｐゴシック" charset="0"/>
                <a:cs typeface="Arial"/>
              </a:rPr>
              <a:t>Harmonious  proportions</a:t>
            </a:r>
            <a:endParaRPr lang="en-US" sz="1200" dirty="0">
              <a:solidFill>
                <a:srgbClr val="000000"/>
              </a:solidFill>
              <a:ea typeface="ＭＳ Ｐゴシック" charset="0"/>
              <a:cs typeface="Arial"/>
            </a:endParaRPr>
          </a:p>
        </p:txBody>
      </p:sp>
      <p:sp>
        <p:nvSpPr>
          <p:cNvPr id="11" name="object 11"/>
          <p:cNvSpPr/>
          <p:nvPr/>
        </p:nvSpPr>
        <p:spPr>
          <a:xfrm>
            <a:off x="2564993" y="1697963"/>
            <a:ext cx="1917064" cy="492787"/>
          </a:xfrm>
          <a:custGeom>
            <a:avLst/>
            <a:gdLst/>
            <a:ahLst/>
            <a:cxnLst/>
            <a:rect l="l" t="t" r="r" b="b"/>
            <a:pathLst>
              <a:path w="1917064" h="493394">
                <a:moveTo>
                  <a:pt x="0" y="493280"/>
                </a:moveTo>
                <a:lnTo>
                  <a:pt x="1917001" y="493280"/>
                </a:lnTo>
                <a:lnTo>
                  <a:pt x="1917001" y="0"/>
                </a:lnTo>
                <a:lnTo>
                  <a:pt x="0" y="0"/>
                </a:lnTo>
                <a:lnTo>
                  <a:pt x="0" y="493280"/>
                </a:lnTo>
                <a:close/>
              </a:path>
            </a:pathLst>
          </a:custGeom>
          <a:solidFill>
            <a:srgbClr val="FFFFFF">
              <a:alpha val="90000"/>
            </a:srgbClr>
          </a:solid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2" name="object 12"/>
          <p:cNvSpPr txBox="1"/>
          <p:nvPr/>
        </p:nvSpPr>
        <p:spPr>
          <a:xfrm>
            <a:off x="2714302" y="1830592"/>
            <a:ext cx="753745" cy="307777"/>
          </a:xfrm>
          <a:prstGeom prst="rect">
            <a:avLst/>
          </a:prstGeom>
        </p:spPr>
        <p:txBody>
          <a:bodyPr vert="horz" wrap="square" lIns="0" tIns="0" rIns="0" bIns="0" rtlCol="0">
            <a:spAutoFit/>
          </a:bodyPr>
          <a:lstStyle/>
          <a:p>
            <a:pPr marL="12700" marR="5080" defTabSz="457200" eaLnBrk="0" fontAlgn="base" hangingPunct="0">
              <a:lnSpc>
                <a:spcPts val="1200"/>
              </a:lnSpc>
              <a:spcBef>
                <a:spcPct val="0"/>
              </a:spcBef>
              <a:spcAft>
                <a:spcPct val="0"/>
              </a:spcAft>
            </a:pPr>
            <a:r>
              <a:rPr lang="en-US" sz="1200" dirty="0" smtClean="0">
                <a:solidFill>
                  <a:srgbClr val="231F20"/>
                </a:solidFill>
                <a:ea typeface="ＭＳ Ｐゴシック" charset="0"/>
                <a:cs typeface="Arial"/>
              </a:rPr>
              <a:t>Decorative  elements</a:t>
            </a:r>
            <a:endParaRPr lang="en-US" sz="1200" dirty="0">
              <a:solidFill>
                <a:srgbClr val="000000"/>
              </a:solidFill>
              <a:ea typeface="ＭＳ Ｐゴシック" charset="0"/>
              <a:cs typeface="Arial"/>
            </a:endParaRPr>
          </a:p>
        </p:txBody>
      </p:sp>
      <p:sp>
        <p:nvSpPr>
          <p:cNvPr id="13" name="object 13"/>
          <p:cNvSpPr/>
          <p:nvPr/>
        </p:nvSpPr>
        <p:spPr>
          <a:xfrm>
            <a:off x="4662004" y="1697963"/>
            <a:ext cx="1917064" cy="492787"/>
          </a:xfrm>
          <a:custGeom>
            <a:avLst/>
            <a:gdLst/>
            <a:ahLst/>
            <a:cxnLst/>
            <a:rect l="l" t="t" r="r" b="b"/>
            <a:pathLst>
              <a:path w="1917065" h="493394">
                <a:moveTo>
                  <a:pt x="0" y="493280"/>
                </a:moveTo>
                <a:lnTo>
                  <a:pt x="1917001" y="493280"/>
                </a:lnTo>
                <a:lnTo>
                  <a:pt x="1917001" y="0"/>
                </a:lnTo>
                <a:lnTo>
                  <a:pt x="0" y="0"/>
                </a:lnTo>
                <a:lnTo>
                  <a:pt x="0" y="493280"/>
                </a:lnTo>
                <a:close/>
              </a:path>
            </a:pathLst>
          </a:custGeom>
          <a:solidFill>
            <a:srgbClr val="FFFFFF">
              <a:alpha val="90000"/>
            </a:srgbClr>
          </a:solid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4" name="object 14"/>
          <p:cNvSpPr txBox="1"/>
          <p:nvPr/>
        </p:nvSpPr>
        <p:spPr>
          <a:xfrm>
            <a:off x="4811302" y="1828871"/>
            <a:ext cx="915035" cy="315840"/>
          </a:xfrm>
          <a:prstGeom prst="rect">
            <a:avLst/>
          </a:prstGeom>
        </p:spPr>
        <p:txBody>
          <a:bodyPr vert="horz" wrap="square" lIns="0" tIns="0" rIns="0" bIns="0" rtlCol="0">
            <a:spAutoFit/>
          </a:bodyPr>
          <a:lstStyle/>
          <a:p>
            <a:pPr marL="12700" marR="5080" defTabSz="457200" eaLnBrk="0" fontAlgn="base" hangingPunct="0">
              <a:lnSpc>
                <a:spcPts val="1200"/>
              </a:lnSpc>
              <a:spcBef>
                <a:spcPct val="0"/>
              </a:spcBef>
              <a:spcAft>
                <a:spcPct val="0"/>
              </a:spcAft>
            </a:pPr>
            <a:r>
              <a:rPr lang="en-US" sz="1200" dirty="0" smtClean="0">
                <a:solidFill>
                  <a:srgbClr val="231F20"/>
                </a:solidFill>
                <a:ea typeface="ＭＳ Ｐゴシック" charset="0"/>
                <a:cs typeface="Arial"/>
              </a:rPr>
              <a:t>Modern  interpretation</a:t>
            </a:r>
            <a:endParaRPr lang="en-US" sz="1200" dirty="0">
              <a:solidFill>
                <a:srgbClr val="000000"/>
              </a:solidFill>
              <a:ea typeface="ＭＳ Ｐゴシック" charset="0"/>
              <a:cs typeface="Arial"/>
            </a:endParaRPr>
          </a:p>
        </p:txBody>
      </p:sp>
      <p:sp>
        <p:nvSpPr>
          <p:cNvPr id="15" name="object 15"/>
          <p:cNvSpPr/>
          <p:nvPr/>
        </p:nvSpPr>
        <p:spPr>
          <a:xfrm>
            <a:off x="6759003" y="4332653"/>
            <a:ext cx="1917064" cy="482005"/>
          </a:xfrm>
          <a:custGeom>
            <a:avLst/>
            <a:gdLst/>
            <a:ahLst/>
            <a:cxnLst/>
            <a:rect l="l" t="t" r="r" b="b"/>
            <a:pathLst>
              <a:path w="1917065" h="482600">
                <a:moveTo>
                  <a:pt x="0" y="482396"/>
                </a:moveTo>
                <a:lnTo>
                  <a:pt x="1917001" y="482396"/>
                </a:lnTo>
                <a:lnTo>
                  <a:pt x="1917001" y="0"/>
                </a:lnTo>
                <a:lnTo>
                  <a:pt x="0" y="0"/>
                </a:lnTo>
                <a:lnTo>
                  <a:pt x="0" y="482396"/>
                </a:lnTo>
                <a:close/>
              </a:path>
            </a:pathLst>
          </a:custGeom>
          <a:solidFill>
            <a:srgbClr val="87754F"/>
          </a:solid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6" name="object 16"/>
          <p:cNvSpPr txBox="1"/>
          <p:nvPr/>
        </p:nvSpPr>
        <p:spPr>
          <a:xfrm>
            <a:off x="7120355" y="4404141"/>
            <a:ext cx="1194435" cy="355796"/>
          </a:xfrm>
          <a:prstGeom prst="rect">
            <a:avLst/>
          </a:prstGeom>
        </p:spPr>
        <p:txBody>
          <a:bodyPr vert="horz" wrap="square" lIns="0" tIns="0" rIns="0" bIns="0" rtlCol="0">
            <a:spAutoFit/>
          </a:bodyPr>
          <a:lstStyle/>
          <a:p>
            <a:pPr marL="12700" defTabSz="457200" eaLnBrk="0" fontAlgn="base" hangingPunct="0">
              <a:lnSpc>
                <a:spcPts val="1295"/>
              </a:lnSpc>
              <a:spcBef>
                <a:spcPct val="0"/>
              </a:spcBef>
              <a:spcAft>
                <a:spcPct val="0"/>
              </a:spcAft>
            </a:pPr>
            <a:r>
              <a:rPr lang="de-DE" sz="1200" dirty="0">
                <a:solidFill>
                  <a:srgbClr val="FFFFFF"/>
                </a:solidFill>
                <a:ea typeface="ＭＳ Ｐゴシック" charset="0"/>
                <a:cs typeface="Arial"/>
              </a:rPr>
              <a:t>INSPIRED BY</a:t>
            </a:r>
            <a:endParaRPr lang="de-DE" sz="1200" dirty="0">
              <a:solidFill>
                <a:srgbClr val="000000"/>
              </a:solidFill>
              <a:ea typeface="ＭＳ Ｐゴシック" charset="0"/>
              <a:cs typeface="Arial"/>
            </a:endParaRPr>
          </a:p>
          <a:p>
            <a:pPr marL="12700" defTabSz="457200" eaLnBrk="0" fontAlgn="base" hangingPunct="0">
              <a:lnSpc>
                <a:spcPts val="1420"/>
              </a:lnSpc>
              <a:spcBef>
                <a:spcPct val="0"/>
              </a:spcBef>
              <a:spcAft>
                <a:spcPct val="0"/>
              </a:spcAft>
            </a:pPr>
            <a:r>
              <a:rPr lang="de-DE" sz="1200" dirty="0">
                <a:solidFill>
                  <a:srgbClr val="FFFFFF"/>
                </a:solidFill>
                <a:ea typeface="ＭＳ Ｐゴシック" charset="0"/>
                <a:cs typeface="Arial"/>
              </a:rPr>
              <a:t>BELLE ÉPOQUE</a:t>
            </a:r>
            <a:endParaRPr lang="de-DE" sz="1200" dirty="0">
              <a:solidFill>
                <a:srgbClr val="000000"/>
              </a:solidFill>
              <a:ea typeface="ＭＳ Ｐゴシック" charset="0"/>
              <a:cs typeface="Arial"/>
            </a:endParaRPr>
          </a:p>
        </p:txBody>
      </p:sp>
      <p:sp>
        <p:nvSpPr>
          <p:cNvPr id="18" name="object 9"/>
          <p:cNvSpPr txBox="1"/>
          <p:nvPr/>
        </p:nvSpPr>
        <p:spPr>
          <a:xfrm>
            <a:off x="6739405" y="1971689"/>
            <a:ext cx="1995170" cy="361950"/>
          </a:xfrm>
          <a:prstGeom prst="rect">
            <a:avLst/>
          </a:prstGeom>
        </p:spPr>
        <p:txBody>
          <a:bodyPr vert="horz" wrap="square" lIns="0" tIns="0" rIns="0" bIns="0" rtlCol="0">
            <a:spAutoFit/>
          </a:bodyPr>
          <a:lstStyle/>
          <a:p>
            <a:pPr marL="184150" marR="5080" indent="-185738" defTabSz="457200" eaLnBrk="0" fontAlgn="base" hangingPunct="0">
              <a:lnSpc>
                <a:spcPts val="1400"/>
              </a:lnSpc>
              <a:spcBef>
                <a:spcPct val="0"/>
              </a:spcBef>
              <a:spcAft>
                <a:spcPct val="0"/>
              </a:spcAft>
            </a:pPr>
            <a:r>
              <a:rPr sz="1200" dirty="0">
                <a:solidFill>
                  <a:srgbClr val="231F20"/>
                </a:solidFill>
                <a:ea typeface="ＭＳ Ｐゴシック" charset="0"/>
                <a:cs typeface="Arial"/>
              </a:rPr>
              <a:t>+ </a:t>
            </a:r>
            <a:r>
              <a:rPr lang="de-DE" sz="1200" dirty="0">
                <a:solidFill>
                  <a:srgbClr val="231F20"/>
                </a:solidFill>
                <a:ea typeface="ＭＳ Ｐゴシック" charset="0"/>
                <a:cs typeface="Arial"/>
              </a:rPr>
              <a:t>	</a:t>
            </a:r>
            <a:r>
              <a:rPr sz="1200" dirty="0">
                <a:solidFill>
                  <a:srgbClr val="231F20"/>
                </a:solidFill>
                <a:ea typeface="ＭＳ Ｐゴシック" charset="0"/>
                <a:cs typeface="Arial"/>
              </a:rPr>
              <a:t>Consistent, unique design  language</a:t>
            </a:r>
            <a:endParaRPr sz="1200" dirty="0">
              <a:solidFill>
                <a:srgbClr val="000000"/>
              </a:solidFill>
              <a:ea typeface="ＭＳ Ｐゴシック" charset="0"/>
              <a:cs typeface="Arial"/>
            </a:endParaRPr>
          </a:p>
        </p:txBody>
      </p:sp>
      <p:sp>
        <p:nvSpPr>
          <p:cNvPr id="19" name="object 10"/>
          <p:cNvSpPr txBox="1"/>
          <p:nvPr/>
        </p:nvSpPr>
        <p:spPr>
          <a:xfrm>
            <a:off x="6739405" y="2422856"/>
            <a:ext cx="148653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sz="1200" dirty="0">
                <a:solidFill>
                  <a:srgbClr val="231F20"/>
                </a:solidFill>
                <a:ea typeface="ＭＳ Ｐゴシック" charset="0"/>
                <a:cs typeface="Arial"/>
              </a:rPr>
              <a:t>+ </a:t>
            </a:r>
            <a:r>
              <a:rPr lang="de-DE" sz="1200" dirty="0">
                <a:solidFill>
                  <a:srgbClr val="231F20"/>
                </a:solidFill>
                <a:ea typeface="ＭＳ Ｐゴシック" charset="0"/>
                <a:cs typeface="Arial"/>
              </a:rPr>
              <a:t>	</a:t>
            </a:r>
            <a:r>
              <a:rPr sz="1200" dirty="0">
                <a:solidFill>
                  <a:srgbClr val="231F20"/>
                </a:solidFill>
                <a:ea typeface="ＭＳ Ｐゴシック" charset="0"/>
                <a:cs typeface="Arial"/>
              </a:rPr>
              <a:t>Authentic, additive  execution</a:t>
            </a:r>
            <a:endParaRPr sz="1200" dirty="0">
              <a:solidFill>
                <a:srgbClr val="000000"/>
              </a:solidFill>
              <a:ea typeface="ＭＳ Ｐゴシック" charset="0"/>
              <a:cs typeface="Arial"/>
            </a:endParaRPr>
          </a:p>
        </p:txBody>
      </p:sp>
      <p:sp>
        <p:nvSpPr>
          <p:cNvPr id="20" name="object 11"/>
          <p:cNvSpPr txBox="1"/>
          <p:nvPr/>
        </p:nvSpPr>
        <p:spPr>
          <a:xfrm>
            <a:off x="6739405" y="2882774"/>
            <a:ext cx="1876425" cy="179536"/>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Elegant appearance</a:t>
            </a:r>
            <a:endParaRPr lang="en-US" sz="1200" dirty="0">
              <a:solidFill>
                <a:srgbClr val="000000"/>
              </a:solidFill>
              <a:ea typeface="ＭＳ Ｐゴシック" charset="0"/>
              <a:cs typeface="Arial"/>
            </a:endParaRPr>
          </a:p>
        </p:txBody>
      </p:sp>
      <p:sp>
        <p:nvSpPr>
          <p:cNvPr id="22" name="object 8"/>
          <p:cNvSpPr txBox="1"/>
          <p:nvPr/>
        </p:nvSpPr>
        <p:spPr>
          <a:xfrm>
            <a:off x="6739405" y="1684473"/>
            <a:ext cx="2238050"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sz="1200" dirty="0">
                <a:solidFill>
                  <a:srgbClr val="231F20"/>
                </a:solidFill>
                <a:ea typeface="ＭＳ Ｐゴシック" charset="0"/>
                <a:cs typeface="Arial"/>
              </a:rPr>
              <a:t>+</a:t>
            </a:r>
            <a:r>
              <a:rPr lang="de-DE" sz="1200" dirty="0">
                <a:solidFill>
                  <a:srgbClr val="231F20"/>
                </a:solidFill>
                <a:ea typeface="ＭＳ Ｐゴシック" charset="0"/>
                <a:cs typeface="Arial"/>
              </a:rPr>
              <a:t>	</a:t>
            </a:r>
            <a:r>
              <a:rPr sz="1200" dirty="0">
                <a:solidFill>
                  <a:srgbClr val="231F20"/>
                </a:solidFill>
                <a:ea typeface="ＭＳ Ｐゴシック" charset="0"/>
                <a:cs typeface="Arial"/>
              </a:rPr>
              <a:t>Complete collection</a:t>
            </a:r>
            <a:endParaRPr sz="1200" dirty="0">
              <a:solidFill>
                <a:srgbClr val="000000"/>
              </a:solidFill>
              <a:ea typeface="ＭＳ Ｐゴシック" charset="0"/>
              <a:cs typeface="Arial"/>
            </a:endParaRPr>
          </a:p>
        </p:txBody>
      </p:sp>
    </p:spTree>
    <p:extLst>
      <p:ext uri="{BB962C8B-B14F-4D97-AF65-F5344CB8AC3E}">
        <p14:creationId xmlns:p14="http://schemas.microsoft.com/office/powerpoint/2010/main" val="801086107"/>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4469" t="3026" r="16064" b="7056"/>
          <a:stretch/>
        </p:blipFill>
        <p:spPr bwMode="auto">
          <a:xfrm>
            <a:off x="467994" y="1304045"/>
            <a:ext cx="2966085" cy="351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ject 2"/>
          <p:cNvSpPr txBox="1"/>
          <p:nvPr/>
        </p:nvSpPr>
        <p:spPr>
          <a:xfrm>
            <a:off x="455301" y="436377"/>
            <a:ext cx="225869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900" dirty="0">
                <a:solidFill>
                  <a:srgbClr val="231F20"/>
                </a:solidFill>
                <a:ea typeface="ＭＳ Ｐゴシック" charset="0"/>
                <a:cs typeface="Arial"/>
              </a:rPr>
              <a:t>AXOR MONTREUX . </a:t>
            </a:r>
            <a:endParaRPr lang="de-DE"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PERFECTION IN TRADITIONAL DESIGN</a:t>
            </a:r>
            <a:endParaRPr lang="en-US" dirty="0"/>
          </a:p>
        </p:txBody>
      </p:sp>
      <p:sp>
        <p:nvSpPr>
          <p:cNvPr id="5" name="object 5"/>
          <p:cNvSpPr txBox="1"/>
          <p:nvPr/>
        </p:nvSpPr>
        <p:spPr>
          <a:xfrm>
            <a:off x="6746300" y="1239207"/>
            <a:ext cx="1820545" cy="254321"/>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de-DE" sz="1600" dirty="0">
                <a:solidFill>
                  <a:srgbClr val="87754F"/>
                </a:solidFill>
                <a:ea typeface="ＭＳ Ｐゴシック" charset="0"/>
                <a:cs typeface="Arial"/>
              </a:rPr>
              <a:t>AXOR MONTREUX</a:t>
            </a:r>
            <a:endParaRPr lang="de-DE" sz="1600" dirty="0">
              <a:solidFill>
                <a:srgbClr val="000000"/>
              </a:solidFill>
              <a:ea typeface="ＭＳ Ｐゴシック" charset="0"/>
              <a:cs typeface="Arial"/>
            </a:endParaRPr>
          </a:p>
        </p:txBody>
      </p:sp>
      <p:sp>
        <p:nvSpPr>
          <p:cNvPr id="7" name="object 7"/>
          <p:cNvSpPr/>
          <p:nvPr/>
        </p:nvSpPr>
        <p:spPr>
          <a:xfrm>
            <a:off x="3627061" y="1293184"/>
            <a:ext cx="2965500" cy="3520069"/>
          </a:xfrm>
          <a:prstGeom prst="rect">
            <a:avLst/>
          </a:prstGeom>
          <a:blipFill>
            <a:blip r:embed="rId4" cstate="print"/>
            <a:stretch>
              <a:fillRect/>
            </a:stretch>
          </a:blip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8" name="object 8"/>
          <p:cNvSpPr/>
          <p:nvPr/>
        </p:nvSpPr>
        <p:spPr>
          <a:xfrm>
            <a:off x="467995" y="1725870"/>
            <a:ext cx="2966085" cy="492787"/>
          </a:xfrm>
          <a:custGeom>
            <a:avLst/>
            <a:gdLst/>
            <a:ahLst/>
            <a:cxnLst/>
            <a:rect l="l" t="t" r="r" b="b"/>
            <a:pathLst>
              <a:path w="2966085" h="493394">
                <a:moveTo>
                  <a:pt x="0" y="493280"/>
                </a:moveTo>
                <a:lnTo>
                  <a:pt x="2965500" y="493280"/>
                </a:lnTo>
                <a:lnTo>
                  <a:pt x="2965500" y="0"/>
                </a:lnTo>
                <a:lnTo>
                  <a:pt x="0" y="0"/>
                </a:lnTo>
                <a:lnTo>
                  <a:pt x="0" y="493280"/>
                </a:lnTo>
                <a:close/>
              </a:path>
            </a:pathLst>
          </a:custGeom>
          <a:solidFill>
            <a:srgbClr val="FFFFFF">
              <a:alpha val="90000"/>
            </a:srgbClr>
          </a:solid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9" name="object 9"/>
          <p:cNvSpPr txBox="1"/>
          <p:nvPr/>
        </p:nvSpPr>
        <p:spPr>
          <a:xfrm>
            <a:off x="627586" y="1843125"/>
            <a:ext cx="967105" cy="254321"/>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1600" dirty="0" smtClean="0">
                <a:solidFill>
                  <a:srgbClr val="231F20"/>
                </a:solidFill>
                <a:ea typeface="ＭＳ Ｐゴシック" charset="0"/>
                <a:cs typeface="Arial"/>
              </a:rPr>
              <a:t>Traditional</a:t>
            </a:r>
            <a:endParaRPr lang="en-US" sz="1600" dirty="0">
              <a:solidFill>
                <a:srgbClr val="000000"/>
              </a:solidFill>
              <a:ea typeface="ＭＳ Ｐゴシック" charset="0"/>
              <a:cs typeface="Arial"/>
            </a:endParaRPr>
          </a:p>
        </p:txBody>
      </p:sp>
      <p:sp>
        <p:nvSpPr>
          <p:cNvPr id="10" name="object 10"/>
          <p:cNvSpPr/>
          <p:nvPr/>
        </p:nvSpPr>
        <p:spPr>
          <a:xfrm>
            <a:off x="3613506" y="1725870"/>
            <a:ext cx="2966085" cy="492787"/>
          </a:xfrm>
          <a:custGeom>
            <a:avLst/>
            <a:gdLst/>
            <a:ahLst/>
            <a:cxnLst/>
            <a:rect l="l" t="t" r="r" b="b"/>
            <a:pathLst>
              <a:path w="2966084" h="493394">
                <a:moveTo>
                  <a:pt x="0" y="493280"/>
                </a:moveTo>
                <a:lnTo>
                  <a:pt x="2965500" y="493280"/>
                </a:lnTo>
                <a:lnTo>
                  <a:pt x="2965500" y="0"/>
                </a:lnTo>
                <a:lnTo>
                  <a:pt x="0" y="0"/>
                </a:lnTo>
                <a:lnTo>
                  <a:pt x="0" y="493280"/>
                </a:lnTo>
                <a:close/>
              </a:path>
            </a:pathLst>
          </a:custGeom>
          <a:solidFill>
            <a:srgbClr val="FFFFFF">
              <a:alpha val="90000"/>
            </a:srgbClr>
          </a:solid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1" name="object 11"/>
          <p:cNvSpPr txBox="1"/>
          <p:nvPr/>
        </p:nvSpPr>
        <p:spPr>
          <a:xfrm>
            <a:off x="3762800" y="1843125"/>
            <a:ext cx="714375" cy="254321"/>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1600" dirty="0" smtClean="0">
                <a:solidFill>
                  <a:srgbClr val="231F20"/>
                </a:solidFill>
                <a:ea typeface="ＭＳ Ｐゴシック" charset="0"/>
                <a:cs typeface="Arial"/>
              </a:rPr>
              <a:t>Modern</a:t>
            </a:r>
            <a:endParaRPr lang="en-US" sz="1600" dirty="0">
              <a:solidFill>
                <a:srgbClr val="000000"/>
              </a:solidFill>
              <a:ea typeface="ＭＳ Ｐゴシック" charset="0"/>
              <a:cs typeface="Arial"/>
            </a:endParaRPr>
          </a:p>
        </p:txBody>
      </p:sp>
      <p:sp>
        <p:nvSpPr>
          <p:cNvPr id="12" name="object 12"/>
          <p:cNvSpPr/>
          <p:nvPr/>
        </p:nvSpPr>
        <p:spPr>
          <a:xfrm>
            <a:off x="6759003" y="4332653"/>
            <a:ext cx="1917064" cy="482005"/>
          </a:xfrm>
          <a:custGeom>
            <a:avLst/>
            <a:gdLst/>
            <a:ahLst/>
            <a:cxnLst/>
            <a:rect l="l" t="t" r="r" b="b"/>
            <a:pathLst>
              <a:path w="1917065" h="482600">
                <a:moveTo>
                  <a:pt x="0" y="482396"/>
                </a:moveTo>
                <a:lnTo>
                  <a:pt x="1917001" y="482396"/>
                </a:lnTo>
                <a:lnTo>
                  <a:pt x="1917001" y="0"/>
                </a:lnTo>
                <a:lnTo>
                  <a:pt x="0" y="0"/>
                </a:lnTo>
                <a:lnTo>
                  <a:pt x="0" y="482396"/>
                </a:lnTo>
                <a:close/>
              </a:path>
            </a:pathLst>
          </a:custGeom>
          <a:solidFill>
            <a:srgbClr val="87754F"/>
          </a:solidFill>
        </p:spPr>
        <p:txBody>
          <a:bodyPr wrap="square" lIns="0" tIns="0" rIns="0" bIns="0" rtlCol="0"/>
          <a:lstStyle/>
          <a:p>
            <a:pPr defTabSz="457200" eaLnBrk="0" fontAlgn="base" hangingPunct="0">
              <a:spcBef>
                <a:spcPct val="0"/>
              </a:spcBef>
              <a:spcAft>
                <a:spcPct val="0"/>
              </a:spcAft>
            </a:pPr>
            <a:endParaRPr>
              <a:solidFill>
                <a:srgbClr val="000000"/>
              </a:solidFill>
              <a:ea typeface="ＭＳ Ｐゴシック" charset="0"/>
            </a:endParaRPr>
          </a:p>
        </p:txBody>
      </p:sp>
      <p:sp>
        <p:nvSpPr>
          <p:cNvPr id="13" name="object 13"/>
          <p:cNvSpPr txBox="1"/>
          <p:nvPr/>
        </p:nvSpPr>
        <p:spPr>
          <a:xfrm>
            <a:off x="7120353" y="4404141"/>
            <a:ext cx="1194435" cy="355796"/>
          </a:xfrm>
          <a:prstGeom prst="rect">
            <a:avLst/>
          </a:prstGeom>
        </p:spPr>
        <p:txBody>
          <a:bodyPr vert="horz" wrap="square" lIns="0" tIns="0" rIns="0" bIns="0" rtlCol="0">
            <a:spAutoFit/>
          </a:bodyPr>
          <a:lstStyle/>
          <a:p>
            <a:pPr marL="12700" defTabSz="457200" eaLnBrk="0" fontAlgn="base" hangingPunct="0">
              <a:lnSpc>
                <a:spcPts val="1295"/>
              </a:lnSpc>
              <a:spcBef>
                <a:spcPct val="0"/>
              </a:spcBef>
              <a:spcAft>
                <a:spcPct val="0"/>
              </a:spcAft>
            </a:pPr>
            <a:r>
              <a:rPr lang="de-DE" sz="1200" dirty="0">
                <a:solidFill>
                  <a:srgbClr val="FFFFFF"/>
                </a:solidFill>
                <a:ea typeface="ＭＳ Ｐゴシック" charset="0"/>
                <a:cs typeface="Arial"/>
              </a:rPr>
              <a:t>INSPIRED BY</a:t>
            </a:r>
            <a:endParaRPr lang="de-DE" sz="1200" dirty="0">
              <a:solidFill>
                <a:srgbClr val="000000"/>
              </a:solidFill>
              <a:ea typeface="ＭＳ Ｐゴシック" charset="0"/>
              <a:cs typeface="Arial"/>
            </a:endParaRPr>
          </a:p>
          <a:p>
            <a:pPr marL="12700" defTabSz="457200" eaLnBrk="0" fontAlgn="base" hangingPunct="0">
              <a:lnSpc>
                <a:spcPts val="1420"/>
              </a:lnSpc>
              <a:spcBef>
                <a:spcPct val="0"/>
              </a:spcBef>
              <a:spcAft>
                <a:spcPct val="0"/>
              </a:spcAft>
            </a:pPr>
            <a:r>
              <a:rPr lang="de-DE" sz="1200" dirty="0">
                <a:solidFill>
                  <a:srgbClr val="FFFFFF"/>
                </a:solidFill>
                <a:ea typeface="ＭＳ Ｐゴシック" charset="0"/>
                <a:cs typeface="Arial"/>
              </a:rPr>
              <a:t>BELLE ÉPOQUE</a:t>
            </a:r>
            <a:endParaRPr lang="de-DE" sz="1200" dirty="0">
              <a:solidFill>
                <a:srgbClr val="000000"/>
              </a:solidFill>
              <a:ea typeface="ＭＳ Ｐゴシック" charset="0"/>
              <a:cs typeface="Arial"/>
            </a:endParaRPr>
          </a:p>
        </p:txBody>
      </p:sp>
      <p:sp>
        <p:nvSpPr>
          <p:cNvPr id="15" name="object 9"/>
          <p:cNvSpPr txBox="1"/>
          <p:nvPr/>
        </p:nvSpPr>
        <p:spPr>
          <a:xfrm>
            <a:off x="6739405" y="1971689"/>
            <a:ext cx="1995170" cy="361950"/>
          </a:xfrm>
          <a:prstGeom prst="rect">
            <a:avLst/>
          </a:prstGeom>
        </p:spPr>
        <p:txBody>
          <a:bodyPr vert="horz" wrap="square" lIns="0" tIns="0" rIns="0" bIns="0" rtlCol="0">
            <a:spAutoFit/>
          </a:bodyPr>
          <a:lstStyle/>
          <a:p>
            <a:pPr marL="184150" marR="5080" indent="-18573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Consistent, unique design  language</a:t>
            </a:r>
            <a:endParaRPr lang="en-US" sz="1200" dirty="0">
              <a:solidFill>
                <a:srgbClr val="000000"/>
              </a:solidFill>
              <a:ea typeface="ＭＳ Ｐゴシック" charset="0"/>
              <a:cs typeface="Arial"/>
            </a:endParaRPr>
          </a:p>
        </p:txBody>
      </p:sp>
      <p:sp>
        <p:nvSpPr>
          <p:cNvPr id="16" name="object 10"/>
          <p:cNvSpPr txBox="1"/>
          <p:nvPr/>
        </p:nvSpPr>
        <p:spPr>
          <a:xfrm>
            <a:off x="6739405" y="2422856"/>
            <a:ext cx="148653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 additive  execution</a:t>
            </a:r>
            <a:endParaRPr lang="en-US" sz="1200" dirty="0">
              <a:solidFill>
                <a:srgbClr val="000000"/>
              </a:solidFill>
              <a:ea typeface="ＭＳ Ｐゴシック" charset="0"/>
              <a:cs typeface="Arial"/>
            </a:endParaRPr>
          </a:p>
        </p:txBody>
      </p:sp>
      <p:sp>
        <p:nvSpPr>
          <p:cNvPr id="17" name="object 11"/>
          <p:cNvSpPr txBox="1"/>
          <p:nvPr/>
        </p:nvSpPr>
        <p:spPr>
          <a:xfrm>
            <a:off x="6739405" y="2882774"/>
            <a:ext cx="1876425" cy="179536"/>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t>
            </a:r>
            <a:r>
              <a:rPr lang="en-US" sz="1200" dirty="0">
                <a:solidFill>
                  <a:srgbClr val="231F20"/>
                </a:solidFill>
                <a:ea typeface="ＭＳ Ｐゴシック" charset="0"/>
                <a:cs typeface="Arial"/>
              </a:rPr>
              <a:t>E</a:t>
            </a:r>
            <a:r>
              <a:rPr lang="en-US" sz="1200" dirty="0" smtClean="0">
                <a:solidFill>
                  <a:srgbClr val="231F20"/>
                </a:solidFill>
                <a:ea typeface="ＭＳ Ｐゴシック" charset="0"/>
                <a:cs typeface="Arial"/>
              </a:rPr>
              <a:t>legant appearance</a:t>
            </a:r>
            <a:endParaRPr lang="en-US" sz="1200" dirty="0">
              <a:solidFill>
                <a:srgbClr val="000000"/>
              </a:solidFill>
              <a:ea typeface="ＭＳ Ｐゴシック" charset="0"/>
              <a:cs typeface="Arial"/>
            </a:endParaRPr>
          </a:p>
        </p:txBody>
      </p:sp>
      <p:sp>
        <p:nvSpPr>
          <p:cNvPr id="18" name="object 12"/>
          <p:cNvSpPr txBox="1"/>
          <p:nvPr/>
        </p:nvSpPr>
        <p:spPr>
          <a:xfrm>
            <a:off x="6739405" y="3341892"/>
            <a:ext cx="202882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Fits to traditional and modern interiors</a:t>
            </a:r>
            <a:endParaRPr lang="en-US" sz="1200" dirty="0">
              <a:solidFill>
                <a:srgbClr val="000000"/>
              </a:solidFill>
              <a:ea typeface="ＭＳ Ｐゴシック" charset="0"/>
              <a:cs typeface="Arial"/>
            </a:endParaRPr>
          </a:p>
        </p:txBody>
      </p:sp>
      <p:sp>
        <p:nvSpPr>
          <p:cNvPr id="19" name="object 8"/>
          <p:cNvSpPr txBox="1"/>
          <p:nvPr/>
        </p:nvSpPr>
        <p:spPr>
          <a:xfrm>
            <a:off x="6739405" y="1684473"/>
            <a:ext cx="2238050"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lang="en-US" sz="1200" dirty="0" smtClean="0">
                <a:solidFill>
                  <a:srgbClr val="231F20"/>
                </a:solidFill>
                <a:ea typeface="ＭＳ Ｐゴシック" charset="0"/>
                <a:cs typeface="Arial"/>
              </a:rPr>
              <a:t>+	Complete collection</a:t>
            </a:r>
            <a:endParaRPr lang="en-US" sz="1200" dirty="0">
              <a:solidFill>
                <a:srgbClr val="000000"/>
              </a:solidFill>
              <a:ea typeface="ＭＳ Ｐゴシック" charset="0"/>
              <a:cs typeface="Arial"/>
            </a:endParaRPr>
          </a:p>
        </p:txBody>
      </p:sp>
    </p:spTree>
    <p:extLst>
      <p:ext uri="{BB962C8B-B14F-4D97-AF65-F5344CB8AC3E}">
        <p14:creationId xmlns:p14="http://schemas.microsoft.com/office/powerpoint/2010/main" val="292696549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5303" y="436377"/>
            <a:ext cx="2258695" cy="138499"/>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900" dirty="0" smtClean="0">
                <a:solidFill>
                  <a:srgbClr val="231F20"/>
                </a:solidFill>
                <a:ea typeface="ＭＳ Ｐゴシック" charset="0"/>
                <a:cs typeface="Arial"/>
              </a:rPr>
              <a:t>AXOR MONTREUX . </a:t>
            </a:r>
            <a:endParaRPr lang="en-US" sz="900" dirty="0">
              <a:solidFill>
                <a:srgbClr val="000000"/>
              </a:solidFill>
              <a:ea typeface="ＭＳ Ｐゴシック" charset="0"/>
              <a:cs typeface="Arial"/>
            </a:endParaRPr>
          </a:p>
        </p:txBody>
      </p:sp>
      <p:sp>
        <p:nvSpPr>
          <p:cNvPr id="3" name="object 3"/>
          <p:cNvSpPr txBox="1">
            <a:spLocks noGrp="1"/>
          </p:cNvSpPr>
          <p:nvPr>
            <p:ph type="title"/>
          </p:nvPr>
        </p:nvSpPr>
        <p:spPr>
          <a:prstGeom prst="rect">
            <a:avLst/>
          </a:prstGeom>
        </p:spPr>
        <p:txBody>
          <a:bodyPr vert="horz" wrap="square" lIns="0" tIns="0" rIns="0" bIns="0" rtlCol="0">
            <a:spAutoFit/>
          </a:bodyPr>
          <a:lstStyle/>
          <a:p>
            <a:pPr marL="12700">
              <a:lnSpc>
                <a:spcPct val="100000"/>
              </a:lnSpc>
            </a:pPr>
            <a:r>
              <a:rPr lang="en-US" dirty="0" smtClean="0"/>
              <a:t>PERFECTION IN TRADITIONAL DESIGN</a:t>
            </a:r>
            <a:endParaRPr lang="en-US" dirty="0"/>
          </a:p>
        </p:txBody>
      </p:sp>
      <p:sp>
        <p:nvSpPr>
          <p:cNvPr id="5" name="object 5"/>
          <p:cNvSpPr txBox="1"/>
          <p:nvPr/>
        </p:nvSpPr>
        <p:spPr>
          <a:xfrm>
            <a:off x="6746301" y="1239208"/>
            <a:ext cx="1820545" cy="254321"/>
          </a:xfrm>
          <a:prstGeom prst="rect">
            <a:avLst/>
          </a:prstGeom>
        </p:spPr>
        <p:txBody>
          <a:bodyPr vert="horz" wrap="square" lIns="0" tIns="0" rIns="0" bIns="0" rtlCol="0">
            <a:spAutoFit/>
          </a:bodyPr>
          <a:lstStyle/>
          <a:p>
            <a:pPr marL="12700" defTabSz="457200" eaLnBrk="0" fontAlgn="base" hangingPunct="0">
              <a:spcBef>
                <a:spcPct val="0"/>
              </a:spcBef>
              <a:spcAft>
                <a:spcPct val="0"/>
              </a:spcAft>
            </a:pPr>
            <a:r>
              <a:rPr lang="en-US" sz="1600" dirty="0" smtClean="0">
                <a:solidFill>
                  <a:srgbClr val="87754F"/>
                </a:solidFill>
                <a:ea typeface="ＭＳ Ｐゴシック" charset="0"/>
                <a:cs typeface="Arial"/>
              </a:rPr>
              <a:t>AXOR MONTREUX</a:t>
            </a:r>
            <a:endParaRPr lang="en-US" sz="1600" dirty="0">
              <a:solidFill>
                <a:srgbClr val="000000"/>
              </a:solidFill>
              <a:ea typeface="ＭＳ Ｐゴシック" charset="0"/>
              <a:cs typeface="Arial"/>
            </a:endParaRPr>
          </a:p>
        </p:txBody>
      </p:sp>
      <p:sp>
        <p:nvSpPr>
          <p:cNvPr id="6" name="object 6"/>
          <p:cNvSpPr/>
          <p:nvPr/>
        </p:nvSpPr>
        <p:spPr>
          <a:xfrm>
            <a:off x="6759003" y="4332653"/>
            <a:ext cx="1917064" cy="482005"/>
          </a:xfrm>
          <a:custGeom>
            <a:avLst/>
            <a:gdLst/>
            <a:ahLst/>
            <a:cxnLst/>
            <a:rect l="l" t="t" r="r" b="b"/>
            <a:pathLst>
              <a:path w="1917065" h="482600">
                <a:moveTo>
                  <a:pt x="0" y="482396"/>
                </a:moveTo>
                <a:lnTo>
                  <a:pt x="1917001" y="482396"/>
                </a:lnTo>
                <a:lnTo>
                  <a:pt x="1917001" y="0"/>
                </a:lnTo>
                <a:lnTo>
                  <a:pt x="0" y="0"/>
                </a:lnTo>
                <a:lnTo>
                  <a:pt x="0" y="482396"/>
                </a:lnTo>
                <a:close/>
              </a:path>
            </a:pathLst>
          </a:custGeom>
          <a:solidFill>
            <a:srgbClr val="87754F"/>
          </a:solid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7" name="object 7"/>
          <p:cNvSpPr/>
          <p:nvPr/>
        </p:nvSpPr>
        <p:spPr>
          <a:xfrm>
            <a:off x="467994" y="1294401"/>
            <a:ext cx="6110998" cy="3520069"/>
          </a:xfrm>
          <a:prstGeom prst="rect">
            <a:avLst/>
          </a:prstGeom>
          <a:blipFill>
            <a:blip r:embed="rId3" cstate="print"/>
            <a:stretch>
              <a:fillRect/>
            </a:stretch>
          </a:blipFill>
        </p:spPr>
        <p:txBody>
          <a:bodyPr wrap="square" lIns="0" tIns="0" rIns="0" bIns="0" rtlCol="0"/>
          <a:lstStyle/>
          <a:p>
            <a:pPr defTabSz="457200" eaLnBrk="0" fontAlgn="base" hangingPunct="0">
              <a:spcBef>
                <a:spcPct val="0"/>
              </a:spcBef>
              <a:spcAft>
                <a:spcPct val="0"/>
              </a:spcAft>
            </a:pPr>
            <a:endParaRPr lang="en-US" dirty="0">
              <a:solidFill>
                <a:srgbClr val="000000"/>
              </a:solidFill>
              <a:ea typeface="ＭＳ Ｐゴシック" charset="0"/>
            </a:endParaRPr>
          </a:p>
        </p:txBody>
      </p:sp>
      <p:sp>
        <p:nvSpPr>
          <p:cNvPr id="8" name="object 8"/>
          <p:cNvSpPr txBox="1"/>
          <p:nvPr/>
        </p:nvSpPr>
        <p:spPr>
          <a:xfrm>
            <a:off x="826576" y="3997216"/>
            <a:ext cx="1487254" cy="538609"/>
          </a:xfrm>
          <a:prstGeom prst="rect">
            <a:avLst/>
          </a:prstGeom>
        </p:spPr>
        <p:txBody>
          <a:bodyPr vert="horz" wrap="square" lIns="0" tIns="0" rIns="0" bIns="0" rtlCol="0">
            <a:spAutoFit/>
          </a:bodyPr>
          <a:lstStyle/>
          <a:p>
            <a:pPr marL="12700" marR="5080" defTabSz="457200" eaLnBrk="0" fontAlgn="base" hangingPunct="0">
              <a:lnSpc>
                <a:spcPts val="1400"/>
              </a:lnSpc>
              <a:spcBef>
                <a:spcPct val="0"/>
              </a:spcBef>
              <a:spcAft>
                <a:spcPct val="0"/>
              </a:spcAft>
            </a:pPr>
            <a:r>
              <a:rPr lang="en-US" sz="1200" dirty="0" smtClean="0">
                <a:solidFill>
                  <a:srgbClr val="FFFFFF"/>
                </a:solidFill>
                <a:ea typeface="ＭＳ Ｐゴシック" charset="0"/>
                <a:cs typeface="Arial"/>
              </a:rPr>
              <a:t>State-of-the-art  water technology</a:t>
            </a:r>
          </a:p>
          <a:p>
            <a:pPr marL="12700" marR="5080" defTabSz="457200" eaLnBrk="0" fontAlgn="base" hangingPunct="0">
              <a:lnSpc>
                <a:spcPts val="1400"/>
              </a:lnSpc>
              <a:spcBef>
                <a:spcPct val="0"/>
              </a:spcBef>
              <a:spcAft>
                <a:spcPct val="0"/>
              </a:spcAft>
            </a:pPr>
            <a:r>
              <a:rPr lang="en-US" sz="1200" dirty="0" smtClean="0">
                <a:solidFill>
                  <a:srgbClr val="FFFFFF"/>
                </a:solidFill>
                <a:ea typeface="ＭＳ Ｐゴシック" charset="0"/>
                <a:cs typeface="Arial"/>
              </a:rPr>
              <a:t>inside</a:t>
            </a:r>
            <a:endParaRPr lang="en-US" sz="1200" dirty="0">
              <a:solidFill>
                <a:srgbClr val="000000"/>
              </a:solidFill>
              <a:ea typeface="ＭＳ Ｐゴシック" charset="0"/>
              <a:cs typeface="Arial"/>
            </a:endParaRPr>
          </a:p>
        </p:txBody>
      </p:sp>
      <p:sp>
        <p:nvSpPr>
          <p:cNvPr id="10" name="object 10"/>
          <p:cNvSpPr txBox="1"/>
          <p:nvPr/>
        </p:nvSpPr>
        <p:spPr>
          <a:xfrm>
            <a:off x="7120355" y="4404141"/>
            <a:ext cx="1194435" cy="355796"/>
          </a:xfrm>
          <a:prstGeom prst="rect">
            <a:avLst/>
          </a:prstGeom>
        </p:spPr>
        <p:txBody>
          <a:bodyPr vert="horz" wrap="square" lIns="0" tIns="0" rIns="0" bIns="0" rtlCol="0">
            <a:spAutoFit/>
          </a:bodyPr>
          <a:lstStyle/>
          <a:p>
            <a:pPr marL="12700" defTabSz="457200" eaLnBrk="0" fontAlgn="base" hangingPunct="0">
              <a:lnSpc>
                <a:spcPts val="1295"/>
              </a:lnSpc>
              <a:spcBef>
                <a:spcPct val="0"/>
              </a:spcBef>
              <a:spcAft>
                <a:spcPct val="0"/>
              </a:spcAft>
            </a:pPr>
            <a:r>
              <a:rPr lang="en-US" sz="1200" dirty="0" smtClean="0">
                <a:solidFill>
                  <a:srgbClr val="FFFFFF"/>
                </a:solidFill>
                <a:ea typeface="ＭＳ Ｐゴシック" charset="0"/>
                <a:cs typeface="Arial"/>
              </a:rPr>
              <a:t>INSPIRED BY</a:t>
            </a:r>
            <a:endParaRPr lang="en-US" sz="1200" dirty="0" smtClean="0">
              <a:solidFill>
                <a:srgbClr val="000000"/>
              </a:solidFill>
              <a:ea typeface="ＭＳ Ｐゴシック" charset="0"/>
              <a:cs typeface="Arial"/>
            </a:endParaRPr>
          </a:p>
          <a:p>
            <a:pPr marL="12700" defTabSz="457200" eaLnBrk="0" fontAlgn="base" hangingPunct="0">
              <a:lnSpc>
                <a:spcPts val="1420"/>
              </a:lnSpc>
              <a:spcBef>
                <a:spcPct val="0"/>
              </a:spcBef>
              <a:spcAft>
                <a:spcPct val="0"/>
              </a:spcAft>
            </a:pPr>
            <a:r>
              <a:rPr lang="en-US" sz="1200" dirty="0" smtClean="0">
                <a:solidFill>
                  <a:srgbClr val="FFFFFF"/>
                </a:solidFill>
                <a:ea typeface="ＭＳ Ｐゴシック" charset="0"/>
                <a:cs typeface="Arial"/>
              </a:rPr>
              <a:t>BELLE ÉPOQUE</a:t>
            </a:r>
            <a:endParaRPr lang="en-US" sz="1200" dirty="0">
              <a:solidFill>
                <a:srgbClr val="000000"/>
              </a:solidFill>
              <a:ea typeface="ＭＳ Ｐゴシック" charset="0"/>
              <a:cs typeface="Arial"/>
            </a:endParaRPr>
          </a:p>
        </p:txBody>
      </p:sp>
      <p:sp>
        <p:nvSpPr>
          <p:cNvPr id="18" name="object 9"/>
          <p:cNvSpPr txBox="1"/>
          <p:nvPr/>
        </p:nvSpPr>
        <p:spPr>
          <a:xfrm>
            <a:off x="6739405" y="1971689"/>
            <a:ext cx="1995170" cy="361950"/>
          </a:xfrm>
          <a:prstGeom prst="rect">
            <a:avLst/>
          </a:prstGeom>
        </p:spPr>
        <p:txBody>
          <a:bodyPr vert="horz" wrap="square" lIns="0" tIns="0" rIns="0" bIns="0" rtlCol="0">
            <a:spAutoFit/>
          </a:bodyPr>
          <a:lstStyle/>
          <a:p>
            <a:pPr marL="184150" marR="5080" indent="-185738"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Consistent, unique design  language</a:t>
            </a:r>
            <a:endParaRPr lang="en-US" sz="1200" dirty="0">
              <a:solidFill>
                <a:srgbClr val="000000"/>
              </a:solidFill>
              <a:ea typeface="ＭＳ Ｐゴシック" charset="0"/>
              <a:cs typeface="Arial"/>
            </a:endParaRPr>
          </a:p>
        </p:txBody>
      </p:sp>
      <p:sp>
        <p:nvSpPr>
          <p:cNvPr id="19" name="object 10"/>
          <p:cNvSpPr txBox="1"/>
          <p:nvPr/>
        </p:nvSpPr>
        <p:spPr>
          <a:xfrm>
            <a:off x="6739405" y="2422856"/>
            <a:ext cx="148653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Authentic, additive  execution</a:t>
            </a:r>
            <a:endParaRPr lang="en-US" sz="1200" dirty="0">
              <a:solidFill>
                <a:srgbClr val="000000"/>
              </a:solidFill>
              <a:ea typeface="ＭＳ Ｐゴシック" charset="0"/>
              <a:cs typeface="Arial"/>
            </a:endParaRPr>
          </a:p>
        </p:txBody>
      </p:sp>
      <p:sp>
        <p:nvSpPr>
          <p:cNvPr id="20" name="object 11"/>
          <p:cNvSpPr txBox="1"/>
          <p:nvPr/>
        </p:nvSpPr>
        <p:spPr>
          <a:xfrm>
            <a:off x="6739405" y="2882774"/>
            <a:ext cx="1876425" cy="179536"/>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Elegant appearance</a:t>
            </a:r>
            <a:endParaRPr lang="en-US" sz="1200" dirty="0">
              <a:solidFill>
                <a:srgbClr val="000000"/>
              </a:solidFill>
              <a:ea typeface="ＭＳ Ｐゴシック" charset="0"/>
              <a:cs typeface="Arial"/>
            </a:endParaRPr>
          </a:p>
        </p:txBody>
      </p:sp>
      <p:sp>
        <p:nvSpPr>
          <p:cNvPr id="21" name="object 12"/>
          <p:cNvSpPr txBox="1"/>
          <p:nvPr/>
        </p:nvSpPr>
        <p:spPr>
          <a:xfrm>
            <a:off x="6739405" y="3341892"/>
            <a:ext cx="2028825" cy="361950"/>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Fits to traditional and modern interiors</a:t>
            </a:r>
            <a:endParaRPr lang="en-US" sz="1200" dirty="0">
              <a:solidFill>
                <a:srgbClr val="000000"/>
              </a:solidFill>
              <a:ea typeface="ＭＳ Ｐゴシック" charset="0"/>
              <a:cs typeface="Arial"/>
            </a:endParaRPr>
          </a:p>
        </p:txBody>
      </p:sp>
      <p:sp>
        <p:nvSpPr>
          <p:cNvPr id="22" name="object 8"/>
          <p:cNvSpPr txBox="1"/>
          <p:nvPr/>
        </p:nvSpPr>
        <p:spPr>
          <a:xfrm>
            <a:off x="6739405" y="1684473"/>
            <a:ext cx="2238050" cy="184666"/>
          </a:xfrm>
          <a:prstGeom prst="rect">
            <a:avLst/>
          </a:prstGeom>
        </p:spPr>
        <p:txBody>
          <a:bodyPr vert="horz" wrap="square" lIns="0" tIns="0" rIns="0" bIns="0" rtlCol="0">
            <a:spAutoFit/>
          </a:bodyPr>
          <a:lstStyle/>
          <a:p>
            <a:pPr marL="182563" indent="-182563" defTabSz="457200" eaLnBrk="0" fontAlgn="base" hangingPunct="0">
              <a:spcBef>
                <a:spcPct val="0"/>
              </a:spcBef>
              <a:spcAft>
                <a:spcPct val="0"/>
              </a:spcAft>
            </a:pPr>
            <a:r>
              <a:rPr lang="en-US" sz="1200" dirty="0" smtClean="0">
                <a:solidFill>
                  <a:srgbClr val="231F20"/>
                </a:solidFill>
                <a:ea typeface="ＭＳ Ｐゴシック" charset="0"/>
                <a:cs typeface="Arial"/>
              </a:rPr>
              <a:t>+	Complete collection</a:t>
            </a:r>
            <a:endParaRPr lang="en-US" sz="1200" dirty="0">
              <a:solidFill>
                <a:srgbClr val="000000"/>
              </a:solidFill>
              <a:ea typeface="ＭＳ Ｐゴシック" charset="0"/>
              <a:cs typeface="Arial"/>
            </a:endParaRPr>
          </a:p>
        </p:txBody>
      </p:sp>
      <p:sp>
        <p:nvSpPr>
          <p:cNvPr id="23" name="object 12"/>
          <p:cNvSpPr txBox="1"/>
          <p:nvPr/>
        </p:nvSpPr>
        <p:spPr>
          <a:xfrm>
            <a:off x="6739405" y="3801710"/>
            <a:ext cx="2028825" cy="359073"/>
          </a:xfrm>
          <a:prstGeom prst="rect">
            <a:avLst/>
          </a:prstGeom>
        </p:spPr>
        <p:txBody>
          <a:bodyPr vert="horz" wrap="square" lIns="0" tIns="0" rIns="0" bIns="0" rtlCol="0">
            <a:spAutoFit/>
          </a:bodyPr>
          <a:lstStyle/>
          <a:p>
            <a:pPr marL="182563" marR="5080" indent="-182563" defTabSz="457200" eaLnBrk="0" fontAlgn="base" hangingPunct="0">
              <a:lnSpc>
                <a:spcPts val="1400"/>
              </a:lnSpc>
              <a:spcBef>
                <a:spcPct val="0"/>
              </a:spcBef>
              <a:spcAft>
                <a:spcPct val="0"/>
              </a:spcAft>
            </a:pPr>
            <a:r>
              <a:rPr lang="en-US" sz="1200" dirty="0" smtClean="0">
                <a:solidFill>
                  <a:srgbClr val="231F20"/>
                </a:solidFill>
                <a:ea typeface="ＭＳ Ｐゴシック" charset="0"/>
                <a:cs typeface="Arial"/>
              </a:rPr>
              <a:t>+ 	Comfortable, great water experience</a:t>
            </a:r>
            <a:endParaRPr lang="en-US" sz="1200" dirty="0">
              <a:solidFill>
                <a:srgbClr val="000000"/>
              </a:solidFill>
              <a:ea typeface="ＭＳ Ｐゴシック" charset="0"/>
              <a:cs typeface="Arial"/>
            </a:endParaRPr>
          </a:p>
        </p:txBody>
      </p:sp>
    </p:spTree>
    <p:extLst>
      <p:ext uri="{BB962C8B-B14F-4D97-AF65-F5344CB8AC3E}">
        <p14:creationId xmlns:p14="http://schemas.microsoft.com/office/powerpoint/2010/main" val="1124804802"/>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Title">
  <a:themeElements>
    <a:clrScheme name="Axor_Farben">
      <a:dk1>
        <a:srgbClr val="000000"/>
      </a:dk1>
      <a:lt1>
        <a:srgbClr val="FFFFFF"/>
      </a:lt1>
      <a:dk2>
        <a:srgbClr val="000000"/>
      </a:dk2>
      <a:lt2>
        <a:srgbClr val="FFFFFF"/>
      </a:lt2>
      <a:accent1>
        <a:srgbClr val="88724B"/>
      </a:accent1>
      <a:accent2>
        <a:srgbClr val="BD987D"/>
      </a:accent2>
      <a:accent3>
        <a:srgbClr val="8E908F"/>
      </a:accent3>
      <a:accent4>
        <a:srgbClr val="C7AF8C"/>
      </a:accent4>
      <a:accent5>
        <a:srgbClr val="BBAE99"/>
      </a:accent5>
      <a:accent6>
        <a:srgbClr val="FFFFFF"/>
      </a:accent6>
      <a:hlink>
        <a:srgbClr val="0563C1"/>
      </a:hlink>
      <a:folHlink>
        <a:srgbClr val="954F72"/>
      </a:folHlink>
    </a:clrScheme>
    <a:fontScheme name="Office Klassisch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asterpage_white">
  <a:themeElements>
    <a:clrScheme name="Axor_Farben">
      <a:dk1>
        <a:srgbClr val="000000"/>
      </a:dk1>
      <a:lt1>
        <a:srgbClr val="FFFFFF"/>
      </a:lt1>
      <a:dk2>
        <a:srgbClr val="000000"/>
      </a:dk2>
      <a:lt2>
        <a:srgbClr val="FFFFFF"/>
      </a:lt2>
      <a:accent1>
        <a:srgbClr val="88724B"/>
      </a:accent1>
      <a:accent2>
        <a:srgbClr val="BD987D"/>
      </a:accent2>
      <a:accent3>
        <a:srgbClr val="8E908F"/>
      </a:accent3>
      <a:accent4>
        <a:srgbClr val="C7AF8C"/>
      </a:accent4>
      <a:accent5>
        <a:srgbClr val="BBAE99"/>
      </a:accent5>
      <a:accent6>
        <a:srgbClr val="FFFFFF"/>
      </a:accent6>
      <a:hlink>
        <a:srgbClr val="0563C1"/>
      </a:hlink>
      <a:folHlink>
        <a:srgbClr val="954F72"/>
      </a:folHlink>
    </a:clrScheme>
    <a:fontScheme name="Office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2545</TotalTime>
  <Words>2380</Words>
  <Application>Microsoft Office PowerPoint</Application>
  <PresentationFormat>On-screen Show (16:9)</PresentationFormat>
  <Paragraphs>397</Paragraphs>
  <Slides>33</Slides>
  <Notes>33</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Title</vt:lpstr>
      <vt:lpstr>Masterpage_white</vt:lpstr>
      <vt:lpstr>PowerPoint Presentation</vt:lpstr>
      <vt:lpstr>            AXOR MONTREUX</vt:lpstr>
      <vt:lpstr>AUTHENTICITY. IN PERFECTION.</vt:lpstr>
      <vt:lpstr>AUTHENTICITY. IN PERFECTION.</vt:lpstr>
      <vt:lpstr>PERFECTION IN TRADITIONAL DESIGN</vt:lpstr>
      <vt:lpstr>PERFECTION IN TRADITIONAL DESIGN</vt:lpstr>
      <vt:lpstr>PERFECTION IN TRADITIONAL DESIGN</vt:lpstr>
      <vt:lpstr>PERFECTION IN TRADITIONAL DESIGN</vt:lpstr>
      <vt:lpstr>PERFECTION IN TRADITIONAL DESIGN</vt:lpstr>
      <vt:lpstr>PERFECTION IN TRADITIONAL DESIGN</vt:lpstr>
      <vt:lpstr>SINGLE-HOLE FAUCETS</vt:lpstr>
      <vt:lpstr>SINGLE-HOLE FAUCET</vt:lpstr>
      <vt:lpstr>SINGLE-HOLE FAUCET</vt:lpstr>
      <vt:lpstr>SINGLE-HOLE FAUCET</vt:lpstr>
      <vt:lpstr>SINGLE-HOLE FAUCET</vt:lpstr>
      <vt:lpstr>SINGLE-HOLE FAUCET, TALL</vt:lpstr>
      <vt:lpstr>WIDESPREAD FAUCETS, LOW SPOUT</vt:lpstr>
      <vt:lpstr>WIDESPREAD FAUCET, LOW SPOUT</vt:lpstr>
      <vt:lpstr>WIDESREAD FAUCET, LOW SPOUT</vt:lpstr>
      <vt:lpstr>PowerPoint Presentation</vt:lpstr>
      <vt:lpstr>SHOWERPIPE, SHOWER TRIMS, SHOWER HEADS AND HAND SHOWERS</vt:lpstr>
      <vt:lpstr>SHOWERPIPE</vt:lpstr>
      <vt:lpstr>SHOWERPIPE</vt:lpstr>
      <vt:lpstr>SHOWER TRIMS, SHOWER HEADS AND HAND SHOWERS</vt:lpstr>
      <vt:lpstr>AXOR MONTREUX  TUB FILLERS </vt:lpstr>
      <vt:lpstr>AXOR MONTREUX ACCESSORIES </vt:lpstr>
      <vt:lpstr>PowerPoint Presentation</vt:lpstr>
      <vt:lpstr>AXOR MONTREUX KITCHEN</vt:lpstr>
      <vt:lpstr>AXOR MONTREUX KITCHEN RANGE</vt:lpstr>
      <vt:lpstr>KITCHEN FAUCET WITH PULL-OUT SPRAY</vt:lpstr>
      <vt:lpstr>SINGLE LEVER KITCHEN MIXER SEMI-PRO</vt:lpstr>
      <vt:lpstr>            Thank you!</vt:lpstr>
      <vt:lpstr>PowerPoint Presentation</vt:lpstr>
    </vt:vector>
  </TitlesOfParts>
  <Company>Hansgrohe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McNeely Jason</dc:creator>
  <cp:lastModifiedBy>Carpenter Melissa</cp:lastModifiedBy>
  <cp:revision>66</cp:revision>
  <cp:lastPrinted>2017-05-19T19:55:21Z</cp:lastPrinted>
  <dcterms:created xsi:type="dcterms:W3CDTF">2017-05-12T14:54:30Z</dcterms:created>
  <dcterms:modified xsi:type="dcterms:W3CDTF">2017-10-09T20:43:10Z</dcterms:modified>
</cp:coreProperties>
</file>